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4" r:id="rId16"/>
    <p:sldId id="270" r:id="rId17"/>
    <p:sldId id="271" r:id="rId18"/>
    <p:sldId id="272"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73" r:id="rId35"/>
    <p:sldId id="278" r:id="rId36"/>
    <p:sldId id="296" r:id="rId37"/>
    <p:sldId id="291" r:id="rId38"/>
    <p:sldId id="292" r:id="rId39"/>
    <p:sldId id="293" r:id="rId40"/>
    <p:sldId id="294" r:id="rId41"/>
    <p:sldId id="297" r:id="rId42"/>
    <p:sldId id="298" r:id="rId43"/>
    <p:sldId id="299" r:id="rId44"/>
    <p:sldId id="300" r:id="rId45"/>
    <p:sldId id="323" r:id="rId46"/>
    <p:sldId id="301" r:id="rId47"/>
    <p:sldId id="302" r:id="rId48"/>
    <p:sldId id="303" r:id="rId49"/>
    <p:sldId id="304" r:id="rId50"/>
    <p:sldId id="324" r:id="rId51"/>
    <p:sldId id="305" r:id="rId52"/>
    <p:sldId id="306" r:id="rId53"/>
    <p:sldId id="307" r:id="rId54"/>
    <p:sldId id="308" r:id="rId55"/>
    <p:sldId id="309" r:id="rId56"/>
    <p:sldId id="310" r:id="rId57"/>
    <p:sldId id="311" r:id="rId58"/>
    <p:sldId id="312" r:id="rId59"/>
    <p:sldId id="313" r:id="rId60"/>
    <p:sldId id="314" r:id="rId61"/>
    <p:sldId id="329" r:id="rId62"/>
    <p:sldId id="330" r:id="rId63"/>
    <p:sldId id="331" r:id="rId64"/>
    <p:sldId id="332" r:id="rId65"/>
    <p:sldId id="333" r:id="rId66"/>
    <p:sldId id="325" r:id="rId67"/>
    <p:sldId id="326" r:id="rId68"/>
    <p:sldId id="327" r:id="rId69"/>
    <p:sldId id="328" r:id="rId70"/>
    <p:sldId id="315" r:id="rId71"/>
    <p:sldId id="316" r:id="rId72"/>
    <p:sldId id="317" r:id="rId73"/>
    <p:sldId id="318" r:id="rId74"/>
    <p:sldId id="319" r:id="rId75"/>
    <p:sldId id="320" r:id="rId76"/>
    <p:sldId id="321" r:id="rId77"/>
    <p:sldId id="32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13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C716-D6F9-4732-81DA-2D7BEBF1B5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8EF021C-5418-4BA6-A577-814004109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0F39F1-6A95-45F5-8876-551845A7B3D0}"/>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5" name="Footer Placeholder 4">
            <a:extLst>
              <a:ext uri="{FF2B5EF4-FFF2-40B4-BE49-F238E27FC236}">
                <a16:creationId xmlns:a16="http://schemas.microsoft.com/office/drawing/2014/main" id="{FB1B9546-24F8-4DCC-AA97-F3B9073BC0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A6360B-5E3B-4466-945E-2DB01C9915CE}"/>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491966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FEA1-919B-4899-A229-BB5BA42C2A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FB3DC1-A172-4639-BF72-0DCA0E562D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98DCE2-03DE-4475-853A-670C95B57BF2}"/>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5" name="Footer Placeholder 4">
            <a:extLst>
              <a:ext uri="{FF2B5EF4-FFF2-40B4-BE49-F238E27FC236}">
                <a16:creationId xmlns:a16="http://schemas.microsoft.com/office/drawing/2014/main" id="{31F75D4A-4440-4D0A-BD81-FD568D716A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B77F84-7FBD-4817-AA6D-77D8DC1374C4}"/>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341838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02A417-14AB-4658-B65B-4668A135B2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944FCD-DC24-4D65-A410-8E8E8C3583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06D6E9-76B8-464F-A375-782128F08CA5}"/>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5" name="Footer Placeholder 4">
            <a:extLst>
              <a:ext uri="{FF2B5EF4-FFF2-40B4-BE49-F238E27FC236}">
                <a16:creationId xmlns:a16="http://schemas.microsoft.com/office/drawing/2014/main" id="{C1BE5FC6-9965-4668-86EA-C4F5B8EE43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BB9955-3383-4298-851A-EE0BE1D771EC}"/>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116103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FC3F-B43F-4547-90F4-37B85FD44B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474378-B478-423B-880C-6748061751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61B421-0DEC-48E0-9723-B7FCF7311184}"/>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5" name="Footer Placeholder 4">
            <a:extLst>
              <a:ext uri="{FF2B5EF4-FFF2-40B4-BE49-F238E27FC236}">
                <a16:creationId xmlns:a16="http://schemas.microsoft.com/office/drawing/2014/main" id="{75D3BCFD-C592-4D1D-BC17-BA9B1837E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1359CF-6C9E-44A6-A689-0B192056A8E5}"/>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120871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8671-D1E4-4252-8961-2112E83D9A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417969D-7101-491C-B3CF-08A268781C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FF4FB6-AF88-41A0-95F9-CCBDA20A4366}"/>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5" name="Footer Placeholder 4">
            <a:extLst>
              <a:ext uri="{FF2B5EF4-FFF2-40B4-BE49-F238E27FC236}">
                <a16:creationId xmlns:a16="http://schemas.microsoft.com/office/drawing/2014/main" id="{5C606D9B-40DE-4648-9FBE-BE5EFAF3F4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29DA2D-614E-499F-8235-B1E270C30C38}"/>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1955321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399C-B0FC-42B8-B810-ED0E9CD761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753402-AF19-42C2-8393-707DB6DF38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568D44-A0E8-447A-9E0D-A8C86DDF06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9BB465A-C44F-4B45-8405-E4EFB830EE59}"/>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6" name="Footer Placeholder 5">
            <a:extLst>
              <a:ext uri="{FF2B5EF4-FFF2-40B4-BE49-F238E27FC236}">
                <a16:creationId xmlns:a16="http://schemas.microsoft.com/office/drawing/2014/main" id="{65F1550A-8A34-4DA0-9525-7D83E67FA9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0019BB-9354-46DC-B34E-A4AF0402409F}"/>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2878284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66017-66C3-4E4D-AC1B-AC59BF41E6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9FADCE-478B-4A45-BFB6-0B993E433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438A8C-8BE4-444D-948E-C3641DA64D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647E35-40D8-4ACA-8BFA-1CA3D2599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71CD3D-8AD0-4CC3-A4F2-0C306045BB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7CAB5F-1696-4C05-B912-9D57F4FE2AF8}"/>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8" name="Footer Placeholder 7">
            <a:extLst>
              <a:ext uri="{FF2B5EF4-FFF2-40B4-BE49-F238E27FC236}">
                <a16:creationId xmlns:a16="http://schemas.microsoft.com/office/drawing/2014/main" id="{B7372FC5-CC7E-4E1D-AA30-502C71B080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29258AE-2817-4218-A188-D007526C2FA0}"/>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346037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7DA3-3A46-4F31-8917-1860E32093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0B6323-6D82-42BC-8A23-5274BDD84F90}"/>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4" name="Footer Placeholder 3">
            <a:extLst>
              <a:ext uri="{FF2B5EF4-FFF2-40B4-BE49-F238E27FC236}">
                <a16:creationId xmlns:a16="http://schemas.microsoft.com/office/drawing/2014/main" id="{BE909EDA-71CD-49B8-A8FB-180CF36F9B3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1826DCC-0D95-4DB8-ACBD-524177F7FC10}"/>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3322689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864B49-8EFD-4720-A453-DBB40BF3C1CF}"/>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3" name="Footer Placeholder 2">
            <a:extLst>
              <a:ext uri="{FF2B5EF4-FFF2-40B4-BE49-F238E27FC236}">
                <a16:creationId xmlns:a16="http://schemas.microsoft.com/office/drawing/2014/main" id="{DF29D44A-EB84-4312-B330-BE024FB68E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D43A0D-F17E-4105-8777-363F999536E8}"/>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2588379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3353-4F63-4C0E-9FC5-C08E0B9247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431F4B-6F37-4050-BD2E-0268FD4A19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2B5BB8-CAAC-471F-A4FE-A5ED1D5F8F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8D672-AD96-4477-89A7-D961236418EB}"/>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6" name="Footer Placeholder 5">
            <a:extLst>
              <a:ext uri="{FF2B5EF4-FFF2-40B4-BE49-F238E27FC236}">
                <a16:creationId xmlns:a16="http://schemas.microsoft.com/office/drawing/2014/main" id="{112B433E-B24C-4102-AF56-8D6324F376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1471C8-8AF6-4A2F-8B1F-926EC5919CEB}"/>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2670597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65A9-7A55-46D1-8F32-72DC2E201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D683763-88EB-4F3A-806E-EB00EF316A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E0E75AF-1BDD-4F08-B4BE-1436BFB21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345267-F981-49B2-AF51-C048A59C4A87}"/>
              </a:ext>
            </a:extLst>
          </p:cNvPr>
          <p:cNvSpPr>
            <a:spLocks noGrp="1"/>
          </p:cNvSpPr>
          <p:nvPr>
            <p:ph type="dt" sz="half" idx="10"/>
          </p:nvPr>
        </p:nvSpPr>
        <p:spPr/>
        <p:txBody>
          <a:bodyPr/>
          <a:lstStyle/>
          <a:p>
            <a:fld id="{14B14428-EB26-45D9-BA7F-15DDF334B597}" type="datetimeFigureOut">
              <a:rPr lang="en-IN" smtClean="0"/>
              <a:t>27-03-2022</a:t>
            </a:fld>
            <a:endParaRPr lang="en-IN"/>
          </a:p>
        </p:txBody>
      </p:sp>
      <p:sp>
        <p:nvSpPr>
          <p:cNvPr id="6" name="Footer Placeholder 5">
            <a:extLst>
              <a:ext uri="{FF2B5EF4-FFF2-40B4-BE49-F238E27FC236}">
                <a16:creationId xmlns:a16="http://schemas.microsoft.com/office/drawing/2014/main" id="{8C20FD3D-6CC4-40A4-B8AB-405A2D0810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047988-D0A7-410E-896C-19A03E4EB4D8}"/>
              </a:ext>
            </a:extLst>
          </p:cNvPr>
          <p:cNvSpPr>
            <a:spLocks noGrp="1"/>
          </p:cNvSpPr>
          <p:nvPr>
            <p:ph type="sldNum" sz="quarter" idx="12"/>
          </p:nvPr>
        </p:nvSpPr>
        <p:spPr/>
        <p:txBody>
          <a:bodyPr/>
          <a:lstStyle/>
          <a:p>
            <a:fld id="{48515A4A-52E0-4500-A50C-9B9BDB98FF20}" type="slidenum">
              <a:rPr lang="en-IN" smtClean="0"/>
              <a:t>‹#›</a:t>
            </a:fld>
            <a:endParaRPr lang="en-IN"/>
          </a:p>
        </p:txBody>
      </p:sp>
    </p:spTree>
    <p:extLst>
      <p:ext uri="{BB962C8B-B14F-4D97-AF65-F5344CB8AC3E}">
        <p14:creationId xmlns:p14="http://schemas.microsoft.com/office/powerpoint/2010/main" val="241486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8F470B-E95F-4C8B-976E-FACBBC8B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979BE9-D232-4F5D-BE85-0FC350B9D8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E0758C-B0E3-4D8F-9C0A-4DECF8BBC6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14428-EB26-45D9-BA7F-15DDF334B597}" type="datetimeFigureOut">
              <a:rPr lang="en-IN" smtClean="0"/>
              <a:t>27-03-2022</a:t>
            </a:fld>
            <a:endParaRPr lang="en-IN"/>
          </a:p>
        </p:txBody>
      </p:sp>
      <p:sp>
        <p:nvSpPr>
          <p:cNvPr id="5" name="Footer Placeholder 4">
            <a:extLst>
              <a:ext uri="{FF2B5EF4-FFF2-40B4-BE49-F238E27FC236}">
                <a16:creationId xmlns:a16="http://schemas.microsoft.com/office/drawing/2014/main" id="{6FECF7B9-A9DE-483E-A9A1-EE5A974575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DFBFDE-B508-44AF-ADFF-D63FB8E78E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15A4A-52E0-4500-A50C-9B9BDB98FF20}" type="slidenum">
              <a:rPr lang="en-IN" smtClean="0"/>
              <a:t>‹#›</a:t>
            </a:fld>
            <a:endParaRPr lang="en-IN"/>
          </a:p>
        </p:txBody>
      </p:sp>
    </p:spTree>
    <p:extLst>
      <p:ext uri="{BB962C8B-B14F-4D97-AF65-F5344CB8AC3E}">
        <p14:creationId xmlns:p14="http://schemas.microsoft.com/office/powerpoint/2010/main" val="1982021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B5EE-B4CA-4754-B40A-A8D5A647516F}"/>
              </a:ext>
            </a:extLst>
          </p:cNvPr>
          <p:cNvSpPr>
            <a:spLocks noGrp="1"/>
          </p:cNvSpPr>
          <p:nvPr>
            <p:ph type="ctrTitle"/>
          </p:nvPr>
        </p:nvSpPr>
        <p:spPr/>
        <p:txBody>
          <a:bodyPr/>
          <a:lstStyle/>
          <a:p>
            <a:r>
              <a:rPr lang="en-US" dirty="0"/>
              <a:t>Bigdata </a:t>
            </a:r>
            <a:endParaRPr lang="en-IN" dirty="0"/>
          </a:p>
        </p:txBody>
      </p:sp>
    </p:spTree>
    <p:extLst>
      <p:ext uri="{BB962C8B-B14F-4D97-AF65-F5344CB8AC3E}">
        <p14:creationId xmlns:p14="http://schemas.microsoft.com/office/powerpoint/2010/main" val="112507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51D558-0E2D-4143-AB29-00D4B63F4CEF}"/>
              </a:ext>
            </a:extLst>
          </p:cNvPr>
          <p:cNvPicPr>
            <a:picLocks noGrp="1" noChangeAspect="1"/>
          </p:cNvPicPr>
          <p:nvPr>
            <p:ph idx="1"/>
          </p:nvPr>
        </p:nvPicPr>
        <p:blipFill>
          <a:blip r:embed="rId2"/>
          <a:stretch>
            <a:fillRect/>
          </a:stretch>
        </p:blipFill>
        <p:spPr>
          <a:xfrm>
            <a:off x="2271712" y="1839119"/>
            <a:ext cx="7648575" cy="4324350"/>
          </a:xfrm>
        </p:spPr>
      </p:pic>
    </p:spTree>
    <p:extLst>
      <p:ext uri="{BB962C8B-B14F-4D97-AF65-F5344CB8AC3E}">
        <p14:creationId xmlns:p14="http://schemas.microsoft.com/office/powerpoint/2010/main" val="3359288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B496A1-42D1-4977-9133-95A9E2725500}"/>
              </a:ext>
            </a:extLst>
          </p:cNvPr>
          <p:cNvPicPr>
            <a:picLocks noGrp="1" noChangeAspect="1"/>
          </p:cNvPicPr>
          <p:nvPr>
            <p:ph idx="1"/>
          </p:nvPr>
        </p:nvPicPr>
        <p:blipFill>
          <a:blip r:embed="rId2"/>
          <a:stretch>
            <a:fillRect/>
          </a:stretch>
        </p:blipFill>
        <p:spPr>
          <a:xfrm>
            <a:off x="2233612" y="1834356"/>
            <a:ext cx="7724775" cy="4333875"/>
          </a:xfrm>
        </p:spPr>
      </p:pic>
    </p:spTree>
    <p:extLst>
      <p:ext uri="{BB962C8B-B14F-4D97-AF65-F5344CB8AC3E}">
        <p14:creationId xmlns:p14="http://schemas.microsoft.com/office/powerpoint/2010/main" val="258763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392B97-DE12-4CD8-AA74-B6C310F3A36C}"/>
              </a:ext>
            </a:extLst>
          </p:cNvPr>
          <p:cNvPicPr>
            <a:picLocks noGrp="1" noChangeAspect="1"/>
          </p:cNvPicPr>
          <p:nvPr>
            <p:ph idx="1"/>
          </p:nvPr>
        </p:nvPicPr>
        <p:blipFill>
          <a:blip r:embed="rId2"/>
          <a:stretch>
            <a:fillRect/>
          </a:stretch>
        </p:blipFill>
        <p:spPr>
          <a:xfrm>
            <a:off x="2404963" y="1825625"/>
            <a:ext cx="7382073" cy="4351338"/>
          </a:xfrm>
        </p:spPr>
      </p:pic>
    </p:spTree>
    <p:extLst>
      <p:ext uri="{BB962C8B-B14F-4D97-AF65-F5344CB8AC3E}">
        <p14:creationId xmlns:p14="http://schemas.microsoft.com/office/powerpoint/2010/main" val="822661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684D15-A0AA-4E87-B173-C90FBEBD74C5}"/>
              </a:ext>
            </a:extLst>
          </p:cNvPr>
          <p:cNvPicPr>
            <a:picLocks noGrp="1" noChangeAspect="1"/>
          </p:cNvPicPr>
          <p:nvPr>
            <p:ph idx="1"/>
          </p:nvPr>
        </p:nvPicPr>
        <p:blipFill>
          <a:blip r:embed="rId2"/>
          <a:stretch>
            <a:fillRect/>
          </a:stretch>
        </p:blipFill>
        <p:spPr>
          <a:xfrm>
            <a:off x="2273107" y="1825625"/>
            <a:ext cx="7645786" cy="4351338"/>
          </a:xfrm>
        </p:spPr>
      </p:pic>
    </p:spTree>
    <p:extLst>
      <p:ext uri="{BB962C8B-B14F-4D97-AF65-F5344CB8AC3E}">
        <p14:creationId xmlns:p14="http://schemas.microsoft.com/office/powerpoint/2010/main" val="361671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474447-D92D-45F3-B3EE-5C7B68E94963}"/>
              </a:ext>
            </a:extLst>
          </p:cNvPr>
          <p:cNvPicPr>
            <a:picLocks noGrp="1" noChangeAspect="1"/>
          </p:cNvPicPr>
          <p:nvPr>
            <p:ph idx="1"/>
          </p:nvPr>
        </p:nvPicPr>
        <p:blipFill>
          <a:blip r:embed="rId2"/>
          <a:stretch>
            <a:fillRect/>
          </a:stretch>
        </p:blipFill>
        <p:spPr>
          <a:xfrm>
            <a:off x="2247900" y="1862931"/>
            <a:ext cx="7696200" cy="4276725"/>
          </a:xfrm>
        </p:spPr>
      </p:pic>
    </p:spTree>
    <p:extLst>
      <p:ext uri="{BB962C8B-B14F-4D97-AF65-F5344CB8AC3E}">
        <p14:creationId xmlns:p14="http://schemas.microsoft.com/office/powerpoint/2010/main" val="2280752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C3F792-549F-4EDA-8620-D47233C4A42E}"/>
              </a:ext>
            </a:extLst>
          </p:cNvPr>
          <p:cNvPicPr>
            <a:picLocks noGrp="1" noChangeAspect="1"/>
          </p:cNvPicPr>
          <p:nvPr>
            <p:ph idx="1"/>
          </p:nvPr>
        </p:nvPicPr>
        <p:blipFill>
          <a:blip r:embed="rId2"/>
          <a:stretch>
            <a:fillRect/>
          </a:stretch>
        </p:blipFill>
        <p:spPr>
          <a:xfrm>
            <a:off x="2838293" y="1825625"/>
            <a:ext cx="6515413" cy="4351338"/>
          </a:xfrm>
        </p:spPr>
      </p:pic>
    </p:spTree>
    <p:extLst>
      <p:ext uri="{BB962C8B-B14F-4D97-AF65-F5344CB8AC3E}">
        <p14:creationId xmlns:p14="http://schemas.microsoft.com/office/powerpoint/2010/main" val="601307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1301-2D95-4B9D-B0C4-F4BB6DF462B8}"/>
              </a:ext>
            </a:extLst>
          </p:cNvPr>
          <p:cNvSpPr>
            <a:spLocks noGrp="1"/>
          </p:cNvSpPr>
          <p:nvPr>
            <p:ph type="title"/>
          </p:nvPr>
        </p:nvSpPr>
        <p:spPr/>
        <p:txBody>
          <a:bodyPr/>
          <a:lstStyle/>
          <a:p>
            <a:r>
              <a:rPr lang="en-US" dirty="0"/>
              <a:t>Hadoop 1 block size is 64MB</a:t>
            </a:r>
            <a:br>
              <a:rPr lang="en-US" dirty="0"/>
            </a:br>
            <a:r>
              <a:rPr lang="en-US" dirty="0"/>
              <a:t>In Hadoop 2 block size 128 MB</a:t>
            </a:r>
            <a:endParaRPr lang="en-IN" dirty="0"/>
          </a:p>
        </p:txBody>
      </p:sp>
      <p:pic>
        <p:nvPicPr>
          <p:cNvPr id="5" name="Content Placeholder 4">
            <a:extLst>
              <a:ext uri="{FF2B5EF4-FFF2-40B4-BE49-F238E27FC236}">
                <a16:creationId xmlns:a16="http://schemas.microsoft.com/office/drawing/2014/main" id="{FD081D01-0334-4CED-95D0-25ABCEFF0CE0}"/>
              </a:ext>
            </a:extLst>
          </p:cNvPr>
          <p:cNvPicPr>
            <a:picLocks noGrp="1" noChangeAspect="1"/>
          </p:cNvPicPr>
          <p:nvPr>
            <p:ph idx="1"/>
          </p:nvPr>
        </p:nvPicPr>
        <p:blipFill>
          <a:blip r:embed="rId2"/>
          <a:stretch>
            <a:fillRect/>
          </a:stretch>
        </p:blipFill>
        <p:spPr>
          <a:xfrm>
            <a:off x="2288579" y="1825625"/>
            <a:ext cx="7614841" cy="4351338"/>
          </a:xfrm>
        </p:spPr>
      </p:pic>
    </p:spTree>
    <p:extLst>
      <p:ext uri="{BB962C8B-B14F-4D97-AF65-F5344CB8AC3E}">
        <p14:creationId xmlns:p14="http://schemas.microsoft.com/office/powerpoint/2010/main" val="619453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B19D93-283D-445C-97C6-AC5BE23FA5CB}"/>
              </a:ext>
            </a:extLst>
          </p:cNvPr>
          <p:cNvPicPr>
            <a:picLocks noGrp="1" noChangeAspect="1"/>
          </p:cNvPicPr>
          <p:nvPr>
            <p:ph idx="1"/>
          </p:nvPr>
        </p:nvPicPr>
        <p:blipFill>
          <a:blip r:embed="rId2"/>
          <a:stretch>
            <a:fillRect/>
          </a:stretch>
        </p:blipFill>
        <p:spPr>
          <a:xfrm>
            <a:off x="2495550" y="1945481"/>
            <a:ext cx="7200900" cy="4086225"/>
          </a:xfrm>
        </p:spPr>
      </p:pic>
    </p:spTree>
    <p:extLst>
      <p:ext uri="{BB962C8B-B14F-4D97-AF65-F5344CB8AC3E}">
        <p14:creationId xmlns:p14="http://schemas.microsoft.com/office/powerpoint/2010/main" val="3323594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F81935-1187-46AA-8E52-3FE5ADD90067}"/>
              </a:ext>
            </a:extLst>
          </p:cNvPr>
          <p:cNvPicPr>
            <a:picLocks noGrp="1" noChangeAspect="1"/>
          </p:cNvPicPr>
          <p:nvPr>
            <p:ph idx="1"/>
          </p:nvPr>
        </p:nvPicPr>
        <p:blipFill>
          <a:blip r:embed="rId2"/>
          <a:stretch>
            <a:fillRect/>
          </a:stretch>
        </p:blipFill>
        <p:spPr>
          <a:xfrm>
            <a:off x="2305050" y="1920081"/>
            <a:ext cx="7581900" cy="4162425"/>
          </a:xfrm>
        </p:spPr>
      </p:pic>
    </p:spTree>
    <p:extLst>
      <p:ext uri="{BB962C8B-B14F-4D97-AF65-F5344CB8AC3E}">
        <p14:creationId xmlns:p14="http://schemas.microsoft.com/office/powerpoint/2010/main" val="3345618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E871-F134-4278-B3EA-8D24B143C610}"/>
              </a:ext>
            </a:extLst>
          </p:cNvPr>
          <p:cNvSpPr>
            <a:spLocks noGrp="1"/>
          </p:cNvSpPr>
          <p:nvPr>
            <p:ph type="title"/>
          </p:nvPr>
        </p:nvSpPr>
        <p:spPr/>
        <p:txBody>
          <a:bodyPr/>
          <a:lstStyle/>
          <a:p>
            <a:r>
              <a:rPr lang="en-US" dirty="0"/>
              <a:t>Example</a:t>
            </a:r>
            <a:endParaRPr lang="en-IN" dirty="0"/>
          </a:p>
        </p:txBody>
      </p:sp>
      <p:pic>
        <p:nvPicPr>
          <p:cNvPr id="5" name="Content Placeholder 4">
            <a:extLst>
              <a:ext uri="{FF2B5EF4-FFF2-40B4-BE49-F238E27FC236}">
                <a16:creationId xmlns:a16="http://schemas.microsoft.com/office/drawing/2014/main" id="{40CA482A-85FB-4B81-A9DD-0C254EFC0A73}"/>
              </a:ext>
            </a:extLst>
          </p:cNvPr>
          <p:cNvPicPr>
            <a:picLocks noGrp="1" noChangeAspect="1"/>
          </p:cNvPicPr>
          <p:nvPr>
            <p:ph idx="1"/>
          </p:nvPr>
        </p:nvPicPr>
        <p:blipFill>
          <a:blip r:embed="rId2"/>
          <a:stretch>
            <a:fillRect/>
          </a:stretch>
        </p:blipFill>
        <p:spPr>
          <a:xfrm>
            <a:off x="1171575" y="2224881"/>
            <a:ext cx="9848850" cy="3552825"/>
          </a:xfrm>
        </p:spPr>
      </p:pic>
    </p:spTree>
    <p:extLst>
      <p:ext uri="{BB962C8B-B14F-4D97-AF65-F5344CB8AC3E}">
        <p14:creationId xmlns:p14="http://schemas.microsoft.com/office/powerpoint/2010/main" val="2684219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863174-36F9-4223-95A7-F961E8FF1C4A}"/>
              </a:ext>
            </a:extLst>
          </p:cNvPr>
          <p:cNvPicPr>
            <a:picLocks noGrp="1" noChangeAspect="1"/>
          </p:cNvPicPr>
          <p:nvPr>
            <p:ph idx="1"/>
          </p:nvPr>
        </p:nvPicPr>
        <p:blipFill>
          <a:blip r:embed="rId2"/>
          <a:stretch>
            <a:fillRect/>
          </a:stretch>
        </p:blipFill>
        <p:spPr>
          <a:xfrm>
            <a:off x="2247443" y="1825625"/>
            <a:ext cx="7697114" cy="4351338"/>
          </a:xfrm>
        </p:spPr>
      </p:pic>
    </p:spTree>
    <p:extLst>
      <p:ext uri="{BB962C8B-B14F-4D97-AF65-F5344CB8AC3E}">
        <p14:creationId xmlns:p14="http://schemas.microsoft.com/office/powerpoint/2010/main" val="3184752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8CC7-E1DB-463C-8633-9DEF9C2EFFD9}"/>
              </a:ext>
            </a:extLst>
          </p:cNvPr>
          <p:cNvSpPr>
            <a:spLocks noGrp="1"/>
          </p:cNvSpPr>
          <p:nvPr>
            <p:ph type="title"/>
          </p:nvPr>
        </p:nvSpPr>
        <p:spPr/>
        <p:txBody>
          <a:bodyPr/>
          <a:lstStyle/>
          <a:p>
            <a:r>
              <a:rPr lang="en-US" dirty="0"/>
              <a:t>Continue….</a:t>
            </a:r>
            <a:endParaRPr lang="en-IN" dirty="0"/>
          </a:p>
        </p:txBody>
      </p:sp>
      <p:pic>
        <p:nvPicPr>
          <p:cNvPr id="5" name="Content Placeholder 4">
            <a:extLst>
              <a:ext uri="{FF2B5EF4-FFF2-40B4-BE49-F238E27FC236}">
                <a16:creationId xmlns:a16="http://schemas.microsoft.com/office/drawing/2014/main" id="{58980CA8-6570-4979-8CB5-8FCDB289680A}"/>
              </a:ext>
            </a:extLst>
          </p:cNvPr>
          <p:cNvPicPr>
            <a:picLocks noGrp="1" noChangeAspect="1"/>
          </p:cNvPicPr>
          <p:nvPr>
            <p:ph idx="1"/>
          </p:nvPr>
        </p:nvPicPr>
        <p:blipFill>
          <a:blip r:embed="rId2"/>
          <a:stretch>
            <a:fillRect/>
          </a:stretch>
        </p:blipFill>
        <p:spPr>
          <a:xfrm>
            <a:off x="2867447" y="1825625"/>
            <a:ext cx="6457105" cy="4351338"/>
          </a:xfrm>
        </p:spPr>
      </p:pic>
    </p:spTree>
    <p:extLst>
      <p:ext uri="{BB962C8B-B14F-4D97-AF65-F5344CB8AC3E}">
        <p14:creationId xmlns:p14="http://schemas.microsoft.com/office/powerpoint/2010/main" val="49791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F89D-0984-493E-B498-DE71F98C17F0}"/>
              </a:ext>
            </a:extLst>
          </p:cNvPr>
          <p:cNvSpPr>
            <a:spLocks noGrp="1"/>
          </p:cNvSpPr>
          <p:nvPr>
            <p:ph type="title"/>
          </p:nvPr>
        </p:nvSpPr>
        <p:spPr/>
        <p:txBody>
          <a:bodyPr/>
          <a:lstStyle/>
          <a:p>
            <a:r>
              <a:rPr lang="en-US" dirty="0"/>
              <a:t>Word Count Example</a:t>
            </a:r>
            <a:endParaRPr lang="en-IN" dirty="0"/>
          </a:p>
        </p:txBody>
      </p:sp>
      <p:pic>
        <p:nvPicPr>
          <p:cNvPr id="5" name="Content Placeholder 4">
            <a:extLst>
              <a:ext uri="{FF2B5EF4-FFF2-40B4-BE49-F238E27FC236}">
                <a16:creationId xmlns:a16="http://schemas.microsoft.com/office/drawing/2014/main" id="{AE342A63-AB94-4ED8-8C77-9BD819DB3ECA}"/>
              </a:ext>
            </a:extLst>
          </p:cNvPr>
          <p:cNvPicPr>
            <a:picLocks noGrp="1" noChangeAspect="1"/>
          </p:cNvPicPr>
          <p:nvPr>
            <p:ph idx="1"/>
          </p:nvPr>
        </p:nvPicPr>
        <p:blipFill>
          <a:blip r:embed="rId2"/>
          <a:stretch>
            <a:fillRect/>
          </a:stretch>
        </p:blipFill>
        <p:spPr>
          <a:xfrm>
            <a:off x="1432596" y="1825625"/>
            <a:ext cx="9326807" cy="4351338"/>
          </a:xfrm>
        </p:spPr>
      </p:pic>
    </p:spTree>
    <p:extLst>
      <p:ext uri="{BB962C8B-B14F-4D97-AF65-F5344CB8AC3E}">
        <p14:creationId xmlns:p14="http://schemas.microsoft.com/office/powerpoint/2010/main" val="4171832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189AD-93FF-4E63-9CCF-F7AAF9147246}"/>
              </a:ext>
            </a:extLst>
          </p:cNvPr>
          <p:cNvSpPr>
            <a:spLocks noGrp="1"/>
          </p:cNvSpPr>
          <p:nvPr>
            <p:ph type="title"/>
          </p:nvPr>
        </p:nvSpPr>
        <p:spPr/>
        <p:txBody>
          <a:bodyPr>
            <a:normAutofit/>
          </a:bodyPr>
          <a:lstStyle/>
          <a:p>
            <a:r>
              <a:rPr lang="en-US" sz="2000" dirty="0"/>
              <a:t>How to test Map reduce Job created in python</a:t>
            </a:r>
            <a:endParaRPr lang="en-IN" sz="2000" dirty="0"/>
          </a:p>
        </p:txBody>
      </p:sp>
      <p:pic>
        <p:nvPicPr>
          <p:cNvPr id="9" name="Content Placeholder 8">
            <a:extLst>
              <a:ext uri="{FF2B5EF4-FFF2-40B4-BE49-F238E27FC236}">
                <a16:creationId xmlns:a16="http://schemas.microsoft.com/office/drawing/2014/main" id="{0D10B592-AE04-416B-9119-B7EFABB6AC0A}"/>
              </a:ext>
            </a:extLst>
          </p:cNvPr>
          <p:cNvPicPr>
            <a:picLocks noGrp="1" noChangeAspect="1"/>
          </p:cNvPicPr>
          <p:nvPr>
            <p:ph idx="1"/>
          </p:nvPr>
        </p:nvPicPr>
        <p:blipFill>
          <a:blip r:embed="rId2"/>
          <a:stretch>
            <a:fillRect/>
          </a:stretch>
        </p:blipFill>
        <p:spPr>
          <a:xfrm>
            <a:off x="1281926" y="1825625"/>
            <a:ext cx="9628147" cy="4351338"/>
          </a:xfrm>
        </p:spPr>
      </p:pic>
    </p:spTree>
    <p:extLst>
      <p:ext uri="{BB962C8B-B14F-4D97-AF65-F5344CB8AC3E}">
        <p14:creationId xmlns:p14="http://schemas.microsoft.com/office/powerpoint/2010/main" val="1192758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88050-790D-41EF-BFEA-58CB46EDE908}"/>
              </a:ext>
            </a:extLst>
          </p:cNvPr>
          <p:cNvSpPr>
            <a:spLocks noGrp="1"/>
          </p:cNvSpPr>
          <p:nvPr>
            <p:ph type="title"/>
          </p:nvPr>
        </p:nvSpPr>
        <p:spPr>
          <a:xfrm>
            <a:off x="838200" y="317500"/>
            <a:ext cx="10515600" cy="1325563"/>
          </a:xfrm>
        </p:spPr>
        <p:txBody>
          <a:bodyPr>
            <a:normAutofit/>
          </a:bodyPr>
          <a:lstStyle/>
          <a:p>
            <a:r>
              <a:rPr lang="en-US" sz="1800" b="1" dirty="0"/>
              <a:t>Win </a:t>
            </a:r>
            <a:r>
              <a:rPr lang="en-US" sz="1800" b="1" dirty="0" err="1"/>
              <a:t>Scp</a:t>
            </a:r>
            <a:r>
              <a:rPr lang="en-US" sz="1800" dirty="0"/>
              <a:t> – it is used to copy files from widows to </a:t>
            </a:r>
            <a:r>
              <a:rPr lang="en-US" sz="1800" dirty="0" err="1"/>
              <a:t>unix</a:t>
            </a:r>
            <a:r>
              <a:rPr lang="en-US" sz="1800" dirty="0"/>
              <a:t> and vice-versa</a:t>
            </a:r>
            <a:endParaRPr lang="en-IN" sz="1800" dirty="0"/>
          </a:p>
        </p:txBody>
      </p:sp>
      <p:pic>
        <p:nvPicPr>
          <p:cNvPr id="5" name="Content Placeholder 4">
            <a:extLst>
              <a:ext uri="{FF2B5EF4-FFF2-40B4-BE49-F238E27FC236}">
                <a16:creationId xmlns:a16="http://schemas.microsoft.com/office/drawing/2014/main" id="{3B57B1EA-97BC-4D11-80D1-8E8A8BDCDD9D}"/>
              </a:ext>
            </a:extLst>
          </p:cNvPr>
          <p:cNvPicPr>
            <a:picLocks noGrp="1" noChangeAspect="1"/>
          </p:cNvPicPr>
          <p:nvPr>
            <p:ph idx="1"/>
          </p:nvPr>
        </p:nvPicPr>
        <p:blipFill>
          <a:blip r:embed="rId2"/>
          <a:stretch>
            <a:fillRect/>
          </a:stretch>
        </p:blipFill>
        <p:spPr>
          <a:xfrm>
            <a:off x="1664853" y="1825625"/>
            <a:ext cx="8862294" cy="4351338"/>
          </a:xfrm>
        </p:spPr>
      </p:pic>
    </p:spTree>
    <p:extLst>
      <p:ext uri="{BB962C8B-B14F-4D97-AF65-F5344CB8AC3E}">
        <p14:creationId xmlns:p14="http://schemas.microsoft.com/office/powerpoint/2010/main" val="1390975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1F29-D51F-4C57-BCFB-C9F7F358D25B}"/>
              </a:ext>
            </a:extLst>
          </p:cNvPr>
          <p:cNvSpPr>
            <a:spLocks noGrp="1"/>
          </p:cNvSpPr>
          <p:nvPr>
            <p:ph type="title"/>
          </p:nvPr>
        </p:nvSpPr>
        <p:spPr/>
        <p:txBody>
          <a:bodyPr/>
          <a:lstStyle/>
          <a:p>
            <a:r>
              <a:rPr lang="en-US" dirty="0"/>
              <a:t>WinSCP</a:t>
            </a:r>
            <a:endParaRPr lang="en-IN" dirty="0"/>
          </a:p>
        </p:txBody>
      </p:sp>
      <p:pic>
        <p:nvPicPr>
          <p:cNvPr id="5" name="Content Placeholder 4">
            <a:extLst>
              <a:ext uri="{FF2B5EF4-FFF2-40B4-BE49-F238E27FC236}">
                <a16:creationId xmlns:a16="http://schemas.microsoft.com/office/drawing/2014/main" id="{069B3115-2400-4029-995B-BDADEA938C3F}"/>
              </a:ext>
            </a:extLst>
          </p:cNvPr>
          <p:cNvPicPr>
            <a:picLocks noGrp="1" noChangeAspect="1"/>
          </p:cNvPicPr>
          <p:nvPr>
            <p:ph idx="1"/>
          </p:nvPr>
        </p:nvPicPr>
        <p:blipFill>
          <a:blip r:embed="rId2"/>
          <a:stretch>
            <a:fillRect/>
          </a:stretch>
        </p:blipFill>
        <p:spPr>
          <a:xfrm>
            <a:off x="838200" y="2621996"/>
            <a:ext cx="10515600" cy="2758595"/>
          </a:xfrm>
        </p:spPr>
      </p:pic>
    </p:spTree>
    <p:extLst>
      <p:ext uri="{BB962C8B-B14F-4D97-AF65-F5344CB8AC3E}">
        <p14:creationId xmlns:p14="http://schemas.microsoft.com/office/powerpoint/2010/main" val="2735548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145D-A1AC-4586-AFA6-FB3FA269488C}"/>
              </a:ext>
            </a:extLst>
          </p:cNvPr>
          <p:cNvSpPr>
            <a:spLocks noGrp="1"/>
          </p:cNvSpPr>
          <p:nvPr>
            <p:ph type="title"/>
          </p:nvPr>
        </p:nvSpPr>
        <p:spPr/>
        <p:txBody>
          <a:bodyPr/>
          <a:lstStyle/>
          <a:p>
            <a:r>
              <a:rPr lang="en-US" dirty="0"/>
              <a:t>Mapper Script</a:t>
            </a:r>
            <a:endParaRPr lang="en-IN" dirty="0"/>
          </a:p>
        </p:txBody>
      </p:sp>
      <p:pic>
        <p:nvPicPr>
          <p:cNvPr id="5" name="Content Placeholder 4">
            <a:extLst>
              <a:ext uri="{FF2B5EF4-FFF2-40B4-BE49-F238E27FC236}">
                <a16:creationId xmlns:a16="http://schemas.microsoft.com/office/drawing/2014/main" id="{6921DA3B-557A-43DA-A5CA-8A44DF2A3637}"/>
              </a:ext>
            </a:extLst>
          </p:cNvPr>
          <p:cNvPicPr>
            <a:picLocks noGrp="1" noChangeAspect="1"/>
          </p:cNvPicPr>
          <p:nvPr>
            <p:ph idx="1"/>
          </p:nvPr>
        </p:nvPicPr>
        <p:blipFill>
          <a:blip r:embed="rId2"/>
          <a:stretch>
            <a:fillRect/>
          </a:stretch>
        </p:blipFill>
        <p:spPr>
          <a:xfrm>
            <a:off x="3700462" y="2029619"/>
            <a:ext cx="4791075" cy="3943350"/>
          </a:xfrm>
        </p:spPr>
      </p:pic>
    </p:spTree>
    <p:extLst>
      <p:ext uri="{BB962C8B-B14F-4D97-AF65-F5344CB8AC3E}">
        <p14:creationId xmlns:p14="http://schemas.microsoft.com/office/powerpoint/2010/main" val="585662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D203-0673-45B0-82CB-597A6C91625E}"/>
              </a:ext>
            </a:extLst>
          </p:cNvPr>
          <p:cNvSpPr>
            <a:spLocks noGrp="1"/>
          </p:cNvSpPr>
          <p:nvPr>
            <p:ph type="title"/>
          </p:nvPr>
        </p:nvSpPr>
        <p:spPr/>
        <p:txBody>
          <a:bodyPr/>
          <a:lstStyle/>
          <a:p>
            <a:r>
              <a:rPr lang="en-US" dirty="0"/>
              <a:t>Reducer Script</a:t>
            </a:r>
            <a:endParaRPr lang="en-IN" dirty="0"/>
          </a:p>
        </p:txBody>
      </p:sp>
      <p:pic>
        <p:nvPicPr>
          <p:cNvPr id="5" name="Content Placeholder 4">
            <a:extLst>
              <a:ext uri="{FF2B5EF4-FFF2-40B4-BE49-F238E27FC236}">
                <a16:creationId xmlns:a16="http://schemas.microsoft.com/office/drawing/2014/main" id="{4E279CC3-95C3-4615-97CA-BB14AD0BE1B8}"/>
              </a:ext>
            </a:extLst>
          </p:cNvPr>
          <p:cNvPicPr>
            <a:picLocks noGrp="1" noChangeAspect="1"/>
          </p:cNvPicPr>
          <p:nvPr>
            <p:ph idx="1"/>
          </p:nvPr>
        </p:nvPicPr>
        <p:blipFill>
          <a:blip r:embed="rId2"/>
          <a:stretch>
            <a:fillRect/>
          </a:stretch>
        </p:blipFill>
        <p:spPr>
          <a:xfrm>
            <a:off x="2867025" y="1825625"/>
            <a:ext cx="5738047" cy="4351338"/>
          </a:xfrm>
        </p:spPr>
      </p:pic>
    </p:spTree>
    <p:extLst>
      <p:ext uri="{BB962C8B-B14F-4D97-AF65-F5344CB8AC3E}">
        <p14:creationId xmlns:p14="http://schemas.microsoft.com/office/powerpoint/2010/main" val="4028147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5262-3545-485C-BD32-BDE3D27ABDA3}"/>
              </a:ext>
            </a:extLst>
          </p:cNvPr>
          <p:cNvSpPr>
            <a:spLocks noGrp="1"/>
          </p:cNvSpPr>
          <p:nvPr>
            <p:ph type="title"/>
          </p:nvPr>
        </p:nvSpPr>
        <p:spPr>
          <a:xfrm>
            <a:off x="838200" y="365126"/>
            <a:ext cx="10515600" cy="482600"/>
          </a:xfrm>
        </p:spPr>
        <p:txBody>
          <a:bodyPr>
            <a:normAutofit/>
          </a:bodyPr>
          <a:lstStyle/>
          <a:p>
            <a:endParaRPr lang="en-IN" sz="1200" dirty="0"/>
          </a:p>
        </p:txBody>
      </p:sp>
      <p:pic>
        <p:nvPicPr>
          <p:cNvPr id="5" name="Content Placeholder 4">
            <a:extLst>
              <a:ext uri="{FF2B5EF4-FFF2-40B4-BE49-F238E27FC236}">
                <a16:creationId xmlns:a16="http://schemas.microsoft.com/office/drawing/2014/main" id="{B6B2041C-B232-429A-AD17-B55D82DB501D}"/>
              </a:ext>
            </a:extLst>
          </p:cNvPr>
          <p:cNvPicPr>
            <a:picLocks noGrp="1" noChangeAspect="1"/>
          </p:cNvPicPr>
          <p:nvPr>
            <p:ph idx="1"/>
          </p:nvPr>
        </p:nvPicPr>
        <p:blipFill>
          <a:blip r:embed="rId2"/>
          <a:stretch>
            <a:fillRect/>
          </a:stretch>
        </p:blipFill>
        <p:spPr>
          <a:xfrm>
            <a:off x="838200" y="2504367"/>
            <a:ext cx="10515600" cy="2993853"/>
          </a:xfrm>
        </p:spPr>
      </p:pic>
      <p:pic>
        <p:nvPicPr>
          <p:cNvPr id="7" name="Picture 6">
            <a:extLst>
              <a:ext uri="{FF2B5EF4-FFF2-40B4-BE49-F238E27FC236}">
                <a16:creationId xmlns:a16="http://schemas.microsoft.com/office/drawing/2014/main" id="{0A6E9506-C95A-4673-A5DA-9022F5C80963}"/>
              </a:ext>
            </a:extLst>
          </p:cNvPr>
          <p:cNvPicPr>
            <a:picLocks noChangeAspect="1"/>
          </p:cNvPicPr>
          <p:nvPr/>
        </p:nvPicPr>
        <p:blipFill>
          <a:blip r:embed="rId3"/>
          <a:stretch>
            <a:fillRect/>
          </a:stretch>
        </p:blipFill>
        <p:spPr>
          <a:xfrm>
            <a:off x="38100" y="1027906"/>
            <a:ext cx="12115800" cy="5791200"/>
          </a:xfrm>
          <a:prstGeom prst="rect">
            <a:avLst/>
          </a:prstGeom>
        </p:spPr>
      </p:pic>
    </p:spTree>
    <p:extLst>
      <p:ext uri="{BB962C8B-B14F-4D97-AF65-F5344CB8AC3E}">
        <p14:creationId xmlns:p14="http://schemas.microsoft.com/office/powerpoint/2010/main" val="755042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0C8EA-276B-40F9-87CC-ED23432CF604}"/>
              </a:ext>
            </a:extLst>
          </p:cNvPr>
          <p:cNvSpPr>
            <a:spLocks noGrp="1"/>
          </p:cNvSpPr>
          <p:nvPr>
            <p:ph type="title"/>
          </p:nvPr>
        </p:nvSpPr>
        <p:spPr/>
        <p:txBody>
          <a:bodyPr/>
          <a:lstStyle/>
          <a:p>
            <a:r>
              <a:rPr lang="en-US" dirty="0"/>
              <a:t>Hadoop jar file Location</a:t>
            </a:r>
            <a:endParaRPr lang="en-IN" dirty="0"/>
          </a:p>
        </p:txBody>
      </p:sp>
      <p:pic>
        <p:nvPicPr>
          <p:cNvPr id="5" name="Content Placeholder 4">
            <a:extLst>
              <a:ext uri="{FF2B5EF4-FFF2-40B4-BE49-F238E27FC236}">
                <a16:creationId xmlns:a16="http://schemas.microsoft.com/office/drawing/2014/main" id="{5686E8D2-C939-4EF2-BC1F-8F81FB7843D9}"/>
              </a:ext>
            </a:extLst>
          </p:cNvPr>
          <p:cNvPicPr>
            <a:picLocks noGrp="1" noChangeAspect="1"/>
          </p:cNvPicPr>
          <p:nvPr>
            <p:ph idx="1"/>
          </p:nvPr>
        </p:nvPicPr>
        <p:blipFill>
          <a:blip r:embed="rId2"/>
          <a:stretch>
            <a:fillRect/>
          </a:stretch>
        </p:blipFill>
        <p:spPr>
          <a:xfrm>
            <a:off x="1607140" y="1825625"/>
            <a:ext cx="8977720" cy="4351338"/>
          </a:xfrm>
        </p:spPr>
      </p:pic>
    </p:spTree>
    <p:extLst>
      <p:ext uri="{BB962C8B-B14F-4D97-AF65-F5344CB8AC3E}">
        <p14:creationId xmlns:p14="http://schemas.microsoft.com/office/powerpoint/2010/main" val="2488665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CADAB-825D-47A8-B78D-1B69D01D82CE}"/>
              </a:ext>
            </a:extLst>
          </p:cNvPr>
          <p:cNvSpPr>
            <a:spLocks noGrp="1"/>
          </p:cNvSpPr>
          <p:nvPr>
            <p:ph type="title"/>
          </p:nvPr>
        </p:nvSpPr>
        <p:spPr/>
        <p:txBody>
          <a:bodyPr/>
          <a:lstStyle/>
          <a:p>
            <a:r>
              <a:rPr lang="en-US" dirty="0"/>
              <a:t>Using Hadoop terminal by using Hadoop commands </a:t>
            </a:r>
            <a:endParaRPr lang="en-IN" dirty="0"/>
          </a:p>
        </p:txBody>
      </p:sp>
      <p:pic>
        <p:nvPicPr>
          <p:cNvPr id="5" name="Content Placeholder 4">
            <a:extLst>
              <a:ext uri="{FF2B5EF4-FFF2-40B4-BE49-F238E27FC236}">
                <a16:creationId xmlns:a16="http://schemas.microsoft.com/office/drawing/2014/main" id="{208E471D-31F7-4302-A832-0DE045464275}"/>
              </a:ext>
            </a:extLst>
          </p:cNvPr>
          <p:cNvPicPr>
            <a:picLocks noGrp="1" noChangeAspect="1"/>
          </p:cNvPicPr>
          <p:nvPr>
            <p:ph idx="1"/>
          </p:nvPr>
        </p:nvPicPr>
        <p:blipFill>
          <a:blip r:embed="rId2"/>
          <a:stretch>
            <a:fillRect/>
          </a:stretch>
        </p:blipFill>
        <p:spPr>
          <a:xfrm>
            <a:off x="838200" y="1951083"/>
            <a:ext cx="10515600" cy="4100422"/>
          </a:xfrm>
        </p:spPr>
      </p:pic>
    </p:spTree>
    <p:extLst>
      <p:ext uri="{BB962C8B-B14F-4D97-AF65-F5344CB8AC3E}">
        <p14:creationId xmlns:p14="http://schemas.microsoft.com/office/powerpoint/2010/main" val="3413049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2194E7-E9CC-463B-AC22-E8B7F22AAF1C}"/>
              </a:ext>
            </a:extLst>
          </p:cNvPr>
          <p:cNvPicPr>
            <a:picLocks noGrp="1" noChangeAspect="1"/>
          </p:cNvPicPr>
          <p:nvPr>
            <p:ph idx="1"/>
          </p:nvPr>
        </p:nvPicPr>
        <p:blipFill>
          <a:blip r:embed="rId2"/>
          <a:stretch>
            <a:fillRect/>
          </a:stretch>
        </p:blipFill>
        <p:spPr>
          <a:xfrm>
            <a:off x="2190953" y="1825625"/>
            <a:ext cx="7810093" cy="4351338"/>
          </a:xfrm>
        </p:spPr>
      </p:pic>
    </p:spTree>
    <p:extLst>
      <p:ext uri="{BB962C8B-B14F-4D97-AF65-F5344CB8AC3E}">
        <p14:creationId xmlns:p14="http://schemas.microsoft.com/office/powerpoint/2010/main" val="3567957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B8024-FB72-46A7-8B3B-A705BEE7EFFE}"/>
              </a:ext>
            </a:extLst>
          </p:cNvPr>
          <p:cNvPicPr>
            <a:picLocks noGrp="1" noChangeAspect="1"/>
          </p:cNvPicPr>
          <p:nvPr>
            <p:ph idx="1"/>
          </p:nvPr>
        </p:nvPicPr>
        <p:blipFill>
          <a:blip r:embed="rId2"/>
          <a:stretch>
            <a:fillRect/>
          </a:stretch>
        </p:blipFill>
        <p:spPr>
          <a:xfrm>
            <a:off x="1077352" y="1825625"/>
            <a:ext cx="10037296" cy="4351338"/>
          </a:xfrm>
        </p:spPr>
      </p:pic>
    </p:spTree>
    <p:extLst>
      <p:ext uri="{BB962C8B-B14F-4D97-AF65-F5344CB8AC3E}">
        <p14:creationId xmlns:p14="http://schemas.microsoft.com/office/powerpoint/2010/main" val="3198938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19E6C2-C8BF-4903-BEDD-72169AFDA9E4}"/>
              </a:ext>
            </a:extLst>
          </p:cNvPr>
          <p:cNvPicPr>
            <a:picLocks noChangeAspect="1"/>
          </p:cNvPicPr>
          <p:nvPr/>
        </p:nvPicPr>
        <p:blipFill>
          <a:blip r:embed="rId2"/>
          <a:stretch>
            <a:fillRect/>
          </a:stretch>
        </p:blipFill>
        <p:spPr>
          <a:xfrm>
            <a:off x="109537" y="790575"/>
            <a:ext cx="11972925" cy="5276850"/>
          </a:xfrm>
          <a:prstGeom prst="rect">
            <a:avLst/>
          </a:prstGeom>
        </p:spPr>
      </p:pic>
    </p:spTree>
    <p:extLst>
      <p:ext uri="{BB962C8B-B14F-4D97-AF65-F5344CB8AC3E}">
        <p14:creationId xmlns:p14="http://schemas.microsoft.com/office/powerpoint/2010/main" val="2691804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A18058-CBE5-40E6-8A26-7CDE3F7A1774}"/>
              </a:ext>
            </a:extLst>
          </p:cNvPr>
          <p:cNvPicPr>
            <a:picLocks noGrp="1" noChangeAspect="1"/>
          </p:cNvPicPr>
          <p:nvPr>
            <p:ph idx="1"/>
          </p:nvPr>
        </p:nvPicPr>
        <p:blipFill>
          <a:blip r:embed="rId2"/>
          <a:stretch>
            <a:fillRect/>
          </a:stretch>
        </p:blipFill>
        <p:spPr>
          <a:xfrm>
            <a:off x="1394729" y="511175"/>
            <a:ext cx="9402541" cy="4351338"/>
          </a:xfrm>
        </p:spPr>
      </p:pic>
    </p:spTree>
    <p:extLst>
      <p:ext uri="{BB962C8B-B14F-4D97-AF65-F5344CB8AC3E}">
        <p14:creationId xmlns:p14="http://schemas.microsoft.com/office/powerpoint/2010/main" val="3212600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A4D2F6-D615-4863-A8AC-E13B8546CEBB}"/>
              </a:ext>
            </a:extLst>
          </p:cNvPr>
          <p:cNvPicPr>
            <a:picLocks noGrp="1" noChangeAspect="1"/>
          </p:cNvPicPr>
          <p:nvPr>
            <p:ph idx="1"/>
          </p:nvPr>
        </p:nvPicPr>
        <p:blipFill>
          <a:blip r:embed="rId2"/>
          <a:stretch>
            <a:fillRect/>
          </a:stretch>
        </p:blipFill>
        <p:spPr>
          <a:xfrm>
            <a:off x="2300287" y="3101181"/>
            <a:ext cx="7591425" cy="1800225"/>
          </a:xfrm>
        </p:spPr>
      </p:pic>
    </p:spTree>
    <p:extLst>
      <p:ext uri="{BB962C8B-B14F-4D97-AF65-F5344CB8AC3E}">
        <p14:creationId xmlns:p14="http://schemas.microsoft.com/office/powerpoint/2010/main" val="115263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B62B-47FF-47C8-B20B-555433F23FDD}"/>
              </a:ext>
            </a:extLst>
          </p:cNvPr>
          <p:cNvSpPr>
            <a:spLocks noGrp="1"/>
          </p:cNvSpPr>
          <p:nvPr>
            <p:ph type="title"/>
          </p:nvPr>
        </p:nvSpPr>
        <p:spPr>
          <a:xfrm>
            <a:off x="838200" y="171451"/>
            <a:ext cx="10515600" cy="1519238"/>
          </a:xfrm>
        </p:spPr>
        <p:txBody>
          <a:bodyPr>
            <a:normAutofit/>
          </a:bodyPr>
          <a:lstStyle/>
          <a:p>
            <a:r>
              <a:rPr lang="en-US" sz="1400" dirty="0"/>
              <a:t>In Hadoop 2.x from onwards which supports YARN . Which helps to connect with different application like pig, Hive etc.</a:t>
            </a:r>
            <a:br>
              <a:rPr lang="en-US" sz="1400" dirty="0"/>
            </a:br>
            <a:br>
              <a:rPr lang="en-US" sz="1400" dirty="0"/>
            </a:br>
            <a:r>
              <a:rPr lang="en-US" sz="1400" dirty="0"/>
              <a:t>Because Of YARN only it is possible to built an Apache Hadoop Ecosystem.</a:t>
            </a:r>
            <a:endParaRPr lang="en-IN" sz="1400" dirty="0"/>
          </a:p>
        </p:txBody>
      </p:sp>
      <p:pic>
        <p:nvPicPr>
          <p:cNvPr id="5" name="Content Placeholder 4">
            <a:extLst>
              <a:ext uri="{FF2B5EF4-FFF2-40B4-BE49-F238E27FC236}">
                <a16:creationId xmlns:a16="http://schemas.microsoft.com/office/drawing/2014/main" id="{88B08467-CF5B-457E-90EF-5B2CCD883D5B}"/>
              </a:ext>
            </a:extLst>
          </p:cNvPr>
          <p:cNvPicPr>
            <a:picLocks noGrp="1" noChangeAspect="1"/>
          </p:cNvPicPr>
          <p:nvPr>
            <p:ph idx="1"/>
          </p:nvPr>
        </p:nvPicPr>
        <p:blipFill>
          <a:blip r:embed="rId2"/>
          <a:stretch>
            <a:fillRect/>
          </a:stretch>
        </p:blipFill>
        <p:spPr>
          <a:xfrm>
            <a:off x="1879066" y="1825625"/>
            <a:ext cx="8433867" cy="4351338"/>
          </a:xfrm>
        </p:spPr>
      </p:pic>
    </p:spTree>
    <p:extLst>
      <p:ext uri="{BB962C8B-B14F-4D97-AF65-F5344CB8AC3E}">
        <p14:creationId xmlns:p14="http://schemas.microsoft.com/office/powerpoint/2010/main" val="4061104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6D631A-2E99-4558-B314-1706BEC7724A}"/>
              </a:ext>
            </a:extLst>
          </p:cNvPr>
          <p:cNvPicPr>
            <a:picLocks noGrp="1" noChangeAspect="1"/>
          </p:cNvPicPr>
          <p:nvPr>
            <p:ph idx="1"/>
          </p:nvPr>
        </p:nvPicPr>
        <p:blipFill>
          <a:blip r:embed="rId2"/>
          <a:stretch>
            <a:fillRect/>
          </a:stretch>
        </p:blipFill>
        <p:spPr>
          <a:xfrm>
            <a:off x="1566862" y="1958181"/>
            <a:ext cx="9058275" cy="4086225"/>
          </a:xfrm>
        </p:spPr>
      </p:pic>
    </p:spTree>
    <p:extLst>
      <p:ext uri="{BB962C8B-B14F-4D97-AF65-F5344CB8AC3E}">
        <p14:creationId xmlns:p14="http://schemas.microsoft.com/office/powerpoint/2010/main" val="3189304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72B7-EAFB-4988-A5AE-2AD7C57EE716}"/>
              </a:ext>
            </a:extLst>
          </p:cNvPr>
          <p:cNvSpPr>
            <a:spLocks noGrp="1"/>
          </p:cNvSpPr>
          <p:nvPr>
            <p:ph type="title"/>
          </p:nvPr>
        </p:nvSpPr>
        <p:spPr/>
        <p:txBody>
          <a:bodyPr/>
          <a:lstStyle/>
          <a:p>
            <a:r>
              <a:rPr lang="en-US" dirty="0"/>
              <a:t>HDFS Commands</a:t>
            </a:r>
            <a:endParaRPr lang="en-IN" dirty="0"/>
          </a:p>
        </p:txBody>
      </p:sp>
      <p:pic>
        <p:nvPicPr>
          <p:cNvPr id="5" name="Content Placeholder 4">
            <a:extLst>
              <a:ext uri="{FF2B5EF4-FFF2-40B4-BE49-F238E27FC236}">
                <a16:creationId xmlns:a16="http://schemas.microsoft.com/office/drawing/2014/main" id="{B9D250F1-E6D6-4213-851B-09057B5B5E83}"/>
              </a:ext>
            </a:extLst>
          </p:cNvPr>
          <p:cNvPicPr>
            <a:picLocks noGrp="1" noChangeAspect="1"/>
          </p:cNvPicPr>
          <p:nvPr>
            <p:ph idx="1"/>
          </p:nvPr>
        </p:nvPicPr>
        <p:blipFill>
          <a:blip r:embed="rId2"/>
          <a:stretch>
            <a:fillRect/>
          </a:stretch>
        </p:blipFill>
        <p:spPr>
          <a:xfrm>
            <a:off x="2286000" y="1929606"/>
            <a:ext cx="7010400" cy="4143375"/>
          </a:xfrm>
        </p:spPr>
      </p:pic>
    </p:spTree>
    <p:extLst>
      <p:ext uri="{BB962C8B-B14F-4D97-AF65-F5344CB8AC3E}">
        <p14:creationId xmlns:p14="http://schemas.microsoft.com/office/powerpoint/2010/main" val="485765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6999-C035-4F6F-959B-DB82A93C42C5}"/>
              </a:ext>
            </a:extLst>
          </p:cNvPr>
          <p:cNvSpPr>
            <a:spLocks noGrp="1"/>
          </p:cNvSpPr>
          <p:nvPr>
            <p:ph type="title"/>
          </p:nvPr>
        </p:nvSpPr>
        <p:spPr>
          <a:xfrm>
            <a:off x="838200" y="295275"/>
            <a:ext cx="10515600" cy="1395413"/>
          </a:xfrm>
        </p:spPr>
        <p:txBody>
          <a:bodyPr>
            <a:normAutofit fontScale="90000"/>
          </a:bodyPr>
          <a:lstStyle/>
          <a:p>
            <a:r>
              <a:rPr lang="en-US" sz="2400" b="1" dirty="0"/>
              <a:t>HDFS Commands</a:t>
            </a:r>
            <a:br>
              <a:rPr lang="en-US" sz="2400" b="1" dirty="0"/>
            </a:br>
            <a:r>
              <a:rPr lang="en-US" sz="2400" dirty="0"/>
              <a:t>To Operate any Hadoop commands we need to use always </a:t>
            </a:r>
            <a:r>
              <a:rPr lang="en-US" sz="2400" b="1" i="1" dirty="0" err="1"/>
              <a:t>hdfs</a:t>
            </a:r>
            <a:r>
              <a:rPr lang="en-US" sz="2400" b="1" i="1" dirty="0"/>
              <a:t> </a:t>
            </a:r>
            <a:r>
              <a:rPr lang="en-US" sz="2400" b="1" i="1" dirty="0" err="1"/>
              <a:t>dfs</a:t>
            </a:r>
            <a:r>
              <a:rPr lang="en-US" sz="2400" b="1" i="1" dirty="0"/>
              <a:t> –command</a:t>
            </a:r>
            <a:br>
              <a:rPr lang="en-US" sz="2400" b="1" i="1" dirty="0"/>
            </a:br>
            <a:br>
              <a:rPr lang="en-US" sz="2400" b="1" dirty="0"/>
            </a:br>
            <a:r>
              <a:rPr lang="en-US" sz="2400" b="1" dirty="0"/>
              <a:t>1.JPS(Java Processes Status)</a:t>
            </a:r>
            <a:br>
              <a:rPr lang="en-US" sz="2400" b="1" dirty="0"/>
            </a:br>
            <a:r>
              <a:rPr lang="en-US" sz="1800" dirty="0"/>
              <a:t>JPS will show whether all the Hadoop services are up and running or not and print all the Hadoop processes.</a:t>
            </a:r>
            <a:endParaRPr lang="en-IN" sz="1800" dirty="0"/>
          </a:p>
        </p:txBody>
      </p:sp>
      <p:pic>
        <p:nvPicPr>
          <p:cNvPr id="5" name="Content Placeholder 4">
            <a:extLst>
              <a:ext uri="{FF2B5EF4-FFF2-40B4-BE49-F238E27FC236}">
                <a16:creationId xmlns:a16="http://schemas.microsoft.com/office/drawing/2014/main" id="{B8CB17B8-524F-45F3-A609-AC2AE16673D5}"/>
              </a:ext>
            </a:extLst>
          </p:cNvPr>
          <p:cNvPicPr>
            <a:picLocks noGrp="1" noChangeAspect="1"/>
          </p:cNvPicPr>
          <p:nvPr>
            <p:ph idx="1"/>
          </p:nvPr>
        </p:nvPicPr>
        <p:blipFill>
          <a:blip r:embed="rId2"/>
          <a:stretch>
            <a:fillRect/>
          </a:stretch>
        </p:blipFill>
        <p:spPr>
          <a:xfrm>
            <a:off x="2371725" y="2028826"/>
            <a:ext cx="6219825" cy="3453606"/>
          </a:xfrm>
        </p:spPr>
      </p:pic>
    </p:spTree>
    <p:extLst>
      <p:ext uri="{BB962C8B-B14F-4D97-AF65-F5344CB8AC3E}">
        <p14:creationId xmlns:p14="http://schemas.microsoft.com/office/powerpoint/2010/main" val="787290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F0F23-BD74-4A62-9AAD-41B71C14C3E7}"/>
              </a:ext>
            </a:extLst>
          </p:cNvPr>
          <p:cNvSpPr>
            <a:spLocks noGrp="1"/>
          </p:cNvSpPr>
          <p:nvPr>
            <p:ph type="title"/>
          </p:nvPr>
        </p:nvSpPr>
        <p:spPr/>
        <p:txBody>
          <a:bodyPr>
            <a:normAutofit/>
          </a:bodyPr>
          <a:lstStyle/>
          <a:p>
            <a:r>
              <a:rPr lang="en-US" sz="2000" b="1" dirty="0"/>
              <a:t>2.Fsck(File System Check) </a:t>
            </a:r>
            <a:r>
              <a:rPr lang="en-US" sz="2000" dirty="0">
                <a:sym typeface="Wingdings" panose="05000000000000000000" pitchFamily="2" charset="2"/>
              </a:rPr>
              <a:t> Check the health of HDFS</a:t>
            </a:r>
            <a:endParaRPr lang="en-IN" sz="2000" dirty="0"/>
          </a:p>
        </p:txBody>
      </p:sp>
      <p:pic>
        <p:nvPicPr>
          <p:cNvPr id="5" name="Content Placeholder 4">
            <a:extLst>
              <a:ext uri="{FF2B5EF4-FFF2-40B4-BE49-F238E27FC236}">
                <a16:creationId xmlns:a16="http://schemas.microsoft.com/office/drawing/2014/main" id="{D741BB01-F8B6-4CF3-983A-1DEAB5110EB2}"/>
              </a:ext>
            </a:extLst>
          </p:cNvPr>
          <p:cNvPicPr>
            <a:picLocks noGrp="1" noChangeAspect="1"/>
          </p:cNvPicPr>
          <p:nvPr>
            <p:ph idx="1"/>
          </p:nvPr>
        </p:nvPicPr>
        <p:blipFill>
          <a:blip r:embed="rId2"/>
          <a:stretch>
            <a:fillRect/>
          </a:stretch>
        </p:blipFill>
        <p:spPr>
          <a:xfrm>
            <a:off x="2986087" y="2172494"/>
            <a:ext cx="6219825" cy="3657600"/>
          </a:xfrm>
        </p:spPr>
      </p:pic>
    </p:spTree>
    <p:extLst>
      <p:ext uri="{BB962C8B-B14F-4D97-AF65-F5344CB8AC3E}">
        <p14:creationId xmlns:p14="http://schemas.microsoft.com/office/powerpoint/2010/main" val="3663655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2C145A-8B49-40D4-AD23-CB4276176C40}"/>
              </a:ext>
            </a:extLst>
          </p:cNvPr>
          <p:cNvSpPr>
            <a:spLocks noGrp="1"/>
          </p:cNvSpPr>
          <p:nvPr>
            <p:ph idx="1"/>
          </p:nvPr>
        </p:nvSpPr>
        <p:spPr/>
        <p:txBody>
          <a:bodyPr>
            <a:normAutofit/>
          </a:bodyPr>
          <a:lstStyle/>
          <a:p>
            <a:r>
              <a:rPr lang="en-US" sz="2000" dirty="0"/>
              <a:t>Always in Hadoop we need to use </a:t>
            </a:r>
            <a:r>
              <a:rPr lang="en-US" sz="2000" b="1" i="1" dirty="0" err="1"/>
              <a:t>hdfs</a:t>
            </a:r>
            <a:r>
              <a:rPr lang="en-US" sz="2000" b="1" i="1" dirty="0"/>
              <a:t> </a:t>
            </a:r>
            <a:r>
              <a:rPr lang="en-US" sz="2000" b="1" i="1" dirty="0" err="1"/>
              <a:t>dfs</a:t>
            </a:r>
            <a:r>
              <a:rPr lang="en-US" sz="2000" dirty="0"/>
              <a:t> along with Linux command –ls for normal Linux.</a:t>
            </a:r>
          </a:p>
          <a:p>
            <a:endParaRPr lang="en-US" sz="2000" dirty="0"/>
          </a:p>
          <a:p>
            <a:endParaRPr lang="en-IN" sz="2000" dirty="0"/>
          </a:p>
        </p:txBody>
      </p:sp>
      <p:pic>
        <p:nvPicPr>
          <p:cNvPr id="7" name="Picture 6">
            <a:extLst>
              <a:ext uri="{FF2B5EF4-FFF2-40B4-BE49-F238E27FC236}">
                <a16:creationId xmlns:a16="http://schemas.microsoft.com/office/drawing/2014/main" id="{449AF207-19BE-41F4-8D38-7DEDE814A59D}"/>
              </a:ext>
            </a:extLst>
          </p:cNvPr>
          <p:cNvPicPr>
            <a:picLocks noChangeAspect="1"/>
          </p:cNvPicPr>
          <p:nvPr/>
        </p:nvPicPr>
        <p:blipFill>
          <a:blip r:embed="rId2"/>
          <a:stretch>
            <a:fillRect/>
          </a:stretch>
        </p:blipFill>
        <p:spPr>
          <a:xfrm>
            <a:off x="2114550" y="2876549"/>
            <a:ext cx="7162799" cy="1438275"/>
          </a:xfrm>
          <a:prstGeom prst="rect">
            <a:avLst/>
          </a:prstGeom>
        </p:spPr>
      </p:pic>
    </p:spTree>
    <p:extLst>
      <p:ext uri="{BB962C8B-B14F-4D97-AF65-F5344CB8AC3E}">
        <p14:creationId xmlns:p14="http://schemas.microsoft.com/office/powerpoint/2010/main" val="1820136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4BED63-CD67-42B7-913A-7CABE76BABF0}"/>
              </a:ext>
            </a:extLst>
          </p:cNvPr>
          <p:cNvPicPr>
            <a:picLocks noGrp="1" noChangeAspect="1"/>
          </p:cNvPicPr>
          <p:nvPr>
            <p:ph idx="1"/>
          </p:nvPr>
        </p:nvPicPr>
        <p:blipFill>
          <a:blip r:embed="rId2"/>
          <a:stretch>
            <a:fillRect/>
          </a:stretch>
        </p:blipFill>
        <p:spPr>
          <a:xfrm>
            <a:off x="2243137" y="1834356"/>
            <a:ext cx="7705725" cy="4333875"/>
          </a:xfrm>
        </p:spPr>
      </p:pic>
    </p:spTree>
    <p:extLst>
      <p:ext uri="{BB962C8B-B14F-4D97-AF65-F5344CB8AC3E}">
        <p14:creationId xmlns:p14="http://schemas.microsoft.com/office/powerpoint/2010/main" val="703204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EFE63F-2DC5-4660-BDC3-B089ED698EE2}"/>
              </a:ext>
            </a:extLst>
          </p:cNvPr>
          <p:cNvPicPr>
            <a:picLocks noGrp="1" noChangeAspect="1"/>
          </p:cNvPicPr>
          <p:nvPr>
            <p:ph idx="1"/>
          </p:nvPr>
        </p:nvPicPr>
        <p:blipFill>
          <a:blip r:embed="rId2"/>
          <a:stretch>
            <a:fillRect/>
          </a:stretch>
        </p:blipFill>
        <p:spPr>
          <a:xfrm>
            <a:off x="3105150" y="2043906"/>
            <a:ext cx="5981700" cy="3914775"/>
          </a:xfrm>
        </p:spPr>
      </p:pic>
    </p:spTree>
    <p:extLst>
      <p:ext uri="{BB962C8B-B14F-4D97-AF65-F5344CB8AC3E}">
        <p14:creationId xmlns:p14="http://schemas.microsoft.com/office/powerpoint/2010/main" val="2669483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A07F-05D6-4BDE-8E15-18837AF24692}"/>
              </a:ext>
            </a:extLst>
          </p:cNvPr>
          <p:cNvSpPr>
            <a:spLocks noGrp="1"/>
          </p:cNvSpPr>
          <p:nvPr>
            <p:ph type="title"/>
          </p:nvPr>
        </p:nvSpPr>
        <p:spPr/>
        <p:txBody>
          <a:bodyPr/>
          <a:lstStyle/>
          <a:p>
            <a:r>
              <a:rPr lang="en-US" dirty="0"/>
              <a:t>Pig Overview</a:t>
            </a:r>
            <a:endParaRPr lang="en-IN" dirty="0"/>
          </a:p>
        </p:txBody>
      </p:sp>
      <p:pic>
        <p:nvPicPr>
          <p:cNvPr id="5" name="Content Placeholder 4">
            <a:extLst>
              <a:ext uri="{FF2B5EF4-FFF2-40B4-BE49-F238E27FC236}">
                <a16:creationId xmlns:a16="http://schemas.microsoft.com/office/drawing/2014/main" id="{56B82952-8351-4256-A007-326C258E9681}"/>
              </a:ext>
            </a:extLst>
          </p:cNvPr>
          <p:cNvPicPr>
            <a:picLocks noGrp="1" noChangeAspect="1"/>
          </p:cNvPicPr>
          <p:nvPr>
            <p:ph idx="1"/>
          </p:nvPr>
        </p:nvPicPr>
        <p:blipFill>
          <a:blip r:embed="rId2"/>
          <a:stretch>
            <a:fillRect/>
          </a:stretch>
        </p:blipFill>
        <p:spPr>
          <a:xfrm>
            <a:off x="1933575" y="2348706"/>
            <a:ext cx="8324850" cy="3305175"/>
          </a:xfrm>
        </p:spPr>
      </p:pic>
    </p:spTree>
    <p:extLst>
      <p:ext uri="{BB962C8B-B14F-4D97-AF65-F5344CB8AC3E}">
        <p14:creationId xmlns:p14="http://schemas.microsoft.com/office/powerpoint/2010/main" val="2697239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78FA-57DA-44AF-8335-F82DA9FD60C9}"/>
              </a:ext>
            </a:extLst>
          </p:cNvPr>
          <p:cNvSpPr>
            <a:spLocks noGrp="1"/>
          </p:cNvSpPr>
          <p:nvPr>
            <p:ph type="title"/>
          </p:nvPr>
        </p:nvSpPr>
        <p:spPr/>
        <p:txBody>
          <a:bodyPr/>
          <a:lstStyle/>
          <a:p>
            <a:r>
              <a:rPr lang="en-US" dirty="0"/>
              <a:t>Pig Features </a:t>
            </a:r>
            <a:endParaRPr lang="en-IN" dirty="0"/>
          </a:p>
        </p:txBody>
      </p:sp>
      <p:pic>
        <p:nvPicPr>
          <p:cNvPr id="5" name="Content Placeholder 4">
            <a:extLst>
              <a:ext uri="{FF2B5EF4-FFF2-40B4-BE49-F238E27FC236}">
                <a16:creationId xmlns:a16="http://schemas.microsoft.com/office/drawing/2014/main" id="{DCC19BE8-9773-436C-A475-F37F5E6289E7}"/>
              </a:ext>
            </a:extLst>
          </p:cNvPr>
          <p:cNvPicPr>
            <a:picLocks noGrp="1" noChangeAspect="1"/>
          </p:cNvPicPr>
          <p:nvPr>
            <p:ph idx="1"/>
          </p:nvPr>
        </p:nvPicPr>
        <p:blipFill>
          <a:blip r:embed="rId2"/>
          <a:stretch>
            <a:fillRect/>
          </a:stretch>
        </p:blipFill>
        <p:spPr>
          <a:xfrm>
            <a:off x="1943100" y="2291556"/>
            <a:ext cx="8305800" cy="3419475"/>
          </a:xfrm>
        </p:spPr>
      </p:pic>
    </p:spTree>
    <p:extLst>
      <p:ext uri="{BB962C8B-B14F-4D97-AF65-F5344CB8AC3E}">
        <p14:creationId xmlns:p14="http://schemas.microsoft.com/office/powerpoint/2010/main" val="1440123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3C17-1CDC-48A9-B332-39DFB928D2AA}"/>
              </a:ext>
            </a:extLst>
          </p:cNvPr>
          <p:cNvSpPr>
            <a:spLocks noGrp="1"/>
          </p:cNvSpPr>
          <p:nvPr>
            <p:ph type="title"/>
          </p:nvPr>
        </p:nvSpPr>
        <p:spPr/>
        <p:txBody>
          <a:bodyPr/>
          <a:lstStyle/>
          <a:p>
            <a:r>
              <a:rPr lang="en-US" dirty="0"/>
              <a:t>Pig v/s Map Reduce</a:t>
            </a:r>
            <a:endParaRPr lang="en-IN" dirty="0"/>
          </a:p>
        </p:txBody>
      </p:sp>
      <p:pic>
        <p:nvPicPr>
          <p:cNvPr id="5" name="Content Placeholder 4">
            <a:extLst>
              <a:ext uri="{FF2B5EF4-FFF2-40B4-BE49-F238E27FC236}">
                <a16:creationId xmlns:a16="http://schemas.microsoft.com/office/drawing/2014/main" id="{00B6B5D9-5824-45D4-A4AE-B932785B4C7C}"/>
              </a:ext>
            </a:extLst>
          </p:cNvPr>
          <p:cNvPicPr>
            <a:picLocks noGrp="1" noChangeAspect="1"/>
          </p:cNvPicPr>
          <p:nvPr>
            <p:ph idx="1"/>
          </p:nvPr>
        </p:nvPicPr>
        <p:blipFill>
          <a:blip r:embed="rId2"/>
          <a:stretch>
            <a:fillRect/>
          </a:stretch>
        </p:blipFill>
        <p:spPr>
          <a:xfrm>
            <a:off x="1643062" y="2382044"/>
            <a:ext cx="8296275" cy="3200400"/>
          </a:xfrm>
        </p:spPr>
      </p:pic>
    </p:spTree>
    <p:extLst>
      <p:ext uri="{BB962C8B-B14F-4D97-AF65-F5344CB8AC3E}">
        <p14:creationId xmlns:p14="http://schemas.microsoft.com/office/powerpoint/2010/main" val="3925029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0C5DD-B370-4FBE-81C9-5CF2287E29CE}"/>
              </a:ext>
            </a:extLst>
          </p:cNvPr>
          <p:cNvSpPr>
            <a:spLocks noGrp="1"/>
          </p:cNvSpPr>
          <p:nvPr>
            <p:ph type="title"/>
          </p:nvPr>
        </p:nvSpPr>
        <p:spPr/>
        <p:txBody>
          <a:bodyPr/>
          <a:lstStyle/>
          <a:p>
            <a:r>
              <a:rPr lang="en-US" dirty="0"/>
              <a:t>Pig Architecture </a:t>
            </a:r>
            <a:endParaRPr lang="en-IN" dirty="0"/>
          </a:p>
        </p:txBody>
      </p:sp>
      <p:pic>
        <p:nvPicPr>
          <p:cNvPr id="5" name="Content Placeholder 4">
            <a:extLst>
              <a:ext uri="{FF2B5EF4-FFF2-40B4-BE49-F238E27FC236}">
                <a16:creationId xmlns:a16="http://schemas.microsoft.com/office/drawing/2014/main" id="{9B4ADA3B-428A-4932-B523-9940DE03490D}"/>
              </a:ext>
            </a:extLst>
          </p:cNvPr>
          <p:cNvPicPr>
            <a:picLocks noGrp="1" noChangeAspect="1"/>
          </p:cNvPicPr>
          <p:nvPr>
            <p:ph idx="1"/>
          </p:nvPr>
        </p:nvPicPr>
        <p:blipFill>
          <a:blip r:embed="rId2"/>
          <a:stretch>
            <a:fillRect/>
          </a:stretch>
        </p:blipFill>
        <p:spPr>
          <a:xfrm>
            <a:off x="1847850" y="1953419"/>
            <a:ext cx="8496300" cy="4095750"/>
          </a:xfrm>
        </p:spPr>
      </p:pic>
    </p:spTree>
    <p:extLst>
      <p:ext uri="{BB962C8B-B14F-4D97-AF65-F5344CB8AC3E}">
        <p14:creationId xmlns:p14="http://schemas.microsoft.com/office/powerpoint/2010/main" val="3089370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5C35-15B1-4932-8343-2290BBC20415}"/>
              </a:ext>
            </a:extLst>
          </p:cNvPr>
          <p:cNvSpPr>
            <a:spLocks noGrp="1"/>
          </p:cNvSpPr>
          <p:nvPr>
            <p:ph type="title"/>
          </p:nvPr>
        </p:nvSpPr>
        <p:spPr/>
        <p:txBody>
          <a:bodyPr/>
          <a:lstStyle/>
          <a:p>
            <a:r>
              <a:rPr lang="en-US" dirty="0"/>
              <a:t>Continue…</a:t>
            </a:r>
            <a:endParaRPr lang="en-IN" dirty="0"/>
          </a:p>
        </p:txBody>
      </p:sp>
      <p:pic>
        <p:nvPicPr>
          <p:cNvPr id="5" name="Content Placeholder 4">
            <a:extLst>
              <a:ext uri="{FF2B5EF4-FFF2-40B4-BE49-F238E27FC236}">
                <a16:creationId xmlns:a16="http://schemas.microsoft.com/office/drawing/2014/main" id="{550DE026-6932-4990-8A83-0C58D4EB7186}"/>
              </a:ext>
            </a:extLst>
          </p:cNvPr>
          <p:cNvPicPr>
            <a:picLocks noGrp="1" noChangeAspect="1"/>
          </p:cNvPicPr>
          <p:nvPr>
            <p:ph idx="1"/>
          </p:nvPr>
        </p:nvPicPr>
        <p:blipFill>
          <a:blip r:embed="rId2"/>
          <a:stretch>
            <a:fillRect/>
          </a:stretch>
        </p:blipFill>
        <p:spPr>
          <a:xfrm>
            <a:off x="2195078" y="1825625"/>
            <a:ext cx="7801844" cy="4351338"/>
          </a:xfrm>
        </p:spPr>
      </p:pic>
    </p:spTree>
    <p:extLst>
      <p:ext uri="{BB962C8B-B14F-4D97-AF65-F5344CB8AC3E}">
        <p14:creationId xmlns:p14="http://schemas.microsoft.com/office/powerpoint/2010/main" val="4145344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9C2C-B19E-4A4A-A63E-CDFBDED50F4F}"/>
              </a:ext>
            </a:extLst>
          </p:cNvPr>
          <p:cNvSpPr>
            <a:spLocks noGrp="1"/>
          </p:cNvSpPr>
          <p:nvPr>
            <p:ph type="title"/>
          </p:nvPr>
        </p:nvSpPr>
        <p:spPr/>
        <p:txBody>
          <a:bodyPr/>
          <a:lstStyle/>
          <a:p>
            <a:r>
              <a:rPr lang="en-US" dirty="0"/>
              <a:t>Pig Execution mode</a:t>
            </a:r>
            <a:endParaRPr lang="en-IN" dirty="0"/>
          </a:p>
        </p:txBody>
      </p:sp>
      <p:pic>
        <p:nvPicPr>
          <p:cNvPr id="5" name="Content Placeholder 4">
            <a:extLst>
              <a:ext uri="{FF2B5EF4-FFF2-40B4-BE49-F238E27FC236}">
                <a16:creationId xmlns:a16="http://schemas.microsoft.com/office/drawing/2014/main" id="{DC91865D-04A7-46F9-951F-4EBB09EDB8B6}"/>
              </a:ext>
            </a:extLst>
          </p:cNvPr>
          <p:cNvPicPr>
            <a:picLocks noGrp="1" noChangeAspect="1"/>
          </p:cNvPicPr>
          <p:nvPr>
            <p:ph idx="1"/>
          </p:nvPr>
        </p:nvPicPr>
        <p:blipFill>
          <a:blip r:embed="rId2"/>
          <a:stretch>
            <a:fillRect/>
          </a:stretch>
        </p:blipFill>
        <p:spPr>
          <a:xfrm>
            <a:off x="2228850" y="2186781"/>
            <a:ext cx="7734300" cy="3629025"/>
          </a:xfrm>
        </p:spPr>
      </p:pic>
    </p:spTree>
    <p:extLst>
      <p:ext uri="{BB962C8B-B14F-4D97-AF65-F5344CB8AC3E}">
        <p14:creationId xmlns:p14="http://schemas.microsoft.com/office/powerpoint/2010/main" val="427962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5C63-AB45-451E-9B27-4C469D58F2D4}"/>
              </a:ext>
            </a:extLst>
          </p:cNvPr>
          <p:cNvSpPr>
            <a:spLocks noGrp="1"/>
          </p:cNvSpPr>
          <p:nvPr>
            <p:ph type="title"/>
          </p:nvPr>
        </p:nvSpPr>
        <p:spPr/>
        <p:txBody>
          <a:bodyPr/>
          <a:lstStyle/>
          <a:p>
            <a:r>
              <a:rPr lang="en-US" dirty="0"/>
              <a:t>Basic Commands</a:t>
            </a:r>
            <a:endParaRPr lang="en-IN" dirty="0"/>
          </a:p>
        </p:txBody>
      </p:sp>
      <p:pic>
        <p:nvPicPr>
          <p:cNvPr id="5" name="Content Placeholder 4">
            <a:extLst>
              <a:ext uri="{FF2B5EF4-FFF2-40B4-BE49-F238E27FC236}">
                <a16:creationId xmlns:a16="http://schemas.microsoft.com/office/drawing/2014/main" id="{C06670CD-43B6-44D6-AC3B-BC0A79AE6975}"/>
              </a:ext>
            </a:extLst>
          </p:cNvPr>
          <p:cNvPicPr>
            <a:picLocks noGrp="1" noChangeAspect="1"/>
          </p:cNvPicPr>
          <p:nvPr>
            <p:ph idx="1"/>
          </p:nvPr>
        </p:nvPicPr>
        <p:blipFill>
          <a:blip r:embed="rId2"/>
          <a:stretch>
            <a:fillRect/>
          </a:stretch>
        </p:blipFill>
        <p:spPr>
          <a:xfrm>
            <a:off x="2514600" y="2162969"/>
            <a:ext cx="7162800" cy="3676650"/>
          </a:xfrm>
        </p:spPr>
      </p:pic>
    </p:spTree>
    <p:extLst>
      <p:ext uri="{BB962C8B-B14F-4D97-AF65-F5344CB8AC3E}">
        <p14:creationId xmlns:p14="http://schemas.microsoft.com/office/powerpoint/2010/main" val="3759757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DD5B-A923-4C48-B7D5-C011E6B784D5}"/>
              </a:ext>
            </a:extLst>
          </p:cNvPr>
          <p:cNvSpPr>
            <a:spLocks noGrp="1"/>
          </p:cNvSpPr>
          <p:nvPr>
            <p:ph type="title"/>
          </p:nvPr>
        </p:nvSpPr>
        <p:spPr/>
        <p:txBody>
          <a:bodyPr/>
          <a:lstStyle/>
          <a:p>
            <a:r>
              <a:rPr lang="en-US" dirty="0"/>
              <a:t>Pig Data Types</a:t>
            </a:r>
            <a:endParaRPr lang="en-IN" dirty="0"/>
          </a:p>
        </p:txBody>
      </p:sp>
      <p:pic>
        <p:nvPicPr>
          <p:cNvPr id="5" name="Content Placeholder 4">
            <a:extLst>
              <a:ext uri="{FF2B5EF4-FFF2-40B4-BE49-F238E27FC236}">
                <a16:creationId xmlns:a16="http://schemas.microsoft.com/office/drawing/2014/main" id="{A43B59E2-2729-4811-9511-B8796FDC02AF}"/>
              </a:ext>
            </a:extLst>
          </p:cNvPr>
          <p:cNvPicPr>
            <a:picLocks noGrp="1" noChangeAspect="1"/>
          </p:cNvPicPr>
          <p:nvPr>
            <p:ph idx="1"/>
          </p:nvPr>
        </p:nvPicPr>
        <p:blipFill>
          <a:blip r:embed="rId2"/>
          <a:stretch>
            <a:fillRect/>
          </a:stretch>
        </p:blipFill>
        <p:spPr>
          <a:xfrm>
            <a:off x="1714500" y="2005806"/>
            <a:ext cx="8763000" cy="3990975"/>
          </a:xfrm>
        </p:spPr>
      </p:pic>
    </p:spTree>
    <p:extLst>
      <p:ext uri="{BB962C8B-B14F-4D97-AF65-F5344CB8AC3E}">
        <p14:creationId xmlns:p14="http://schemas.microsoft.com/office/powerpoint/2010/main" val="976420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A359-0575-46A9-B5BC-5DA56F7F3E0C}"/>
              </a:ext>
            </a:extLst>
          </p:cNvPr>
          <p:cNvSpPr>
            <a:spLocks noGrp="1"/>
          </p:cNvSpPr>
          <p:nvPr>
            <p:ph type="title"/>
          </p:nvPr>
        </p:nvSpPr>
        <p:spPr/>
        <p:txBody>
          <a:bodyPr/>
          <a:lstStyle/>
          <a:p>
            <a:r>
              <a:rPr lang="en-US" dirty="0"/>
              <a:t>Complex Data Type</a:t>
            </a:r>
            <a:endParaRPr lang="en-IN" dirty="0"/>
          </a:p>
        </p:txBody>
      </p:sp>
      <p:pic>
        <p:nvPicPr>
          <p:cNvPr id="5" name="Content Placeholder 4">
            <a:extLst>
              <a:ext uri="{FF2B5EF4-FFF2-40B4-BE49-F238E27FC236}">
                <a16:creationId xmlns:a16="http://schemas.microsoft.com/office/drawing/2014/main" id="{9AF81468-85A7-46F0-93CC-D5F2FDB37531}"/>
              </a:ext>
            </a:extLst>
          </p:cNvPr>
          <p:cNvPicPr>
            <a:picLocks noGrp="1" noChangeAspect="1"/>
          </p:cNvPicPr>
          <p:nvPr>
            <p:ph idx="1"/>
          </p:nvPr>
        </p:nvPicPr>
        <p:blipFill>
          <a:blip r:embed="rId2"/>
          <a:stretch>
            <a:fillRect/>
          </a:stretch>
        </p:blipFill>
        <p:spPr>
          <a:xfrm>
            <a:off x="1714500" y="2177256"/>
            <a:ext cx="8763000" cy="3648075"/>
          </a:xfrm>
        </p:spPr>
      </p:pic>
    </p:spTree>
    <p:extLst>
      <p:ext uri="{BB962C8B-B14F-4D97-AF65-F5344CB8AC3E}">
        <p14:creationId xmlns:p14="http://schemas.microsoft.com/office/powerpoint/2010/main" val="151159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A7A481-DFDA-4680-BCE4-9DBF3F95C3B6}"/>
              </a:ext>
            </a:extLst>
          </p:cNvPr>
          <p:cNvPicPr>
            <a:picLocks noGrp="1" noChangeAspect="1"/>
          </p:cNvPicPr>
          <p:nvPr>
            <p:ph idx="1"/>
          </p:nvPr>
        </p:nvPicPr>
        <p:blipFill>
          <a:blip r:embed="rId2"/>
          <a:stretch>
            <a:fillRect/>
          </a:stretch>
        </p:blipFill>
        <p:spPr>
          <a:xfrm>
            <a:off x="2243137" y="1848644"/>
            <a:ext cx="7705725" cy="4305300"/>
          </a:xfrm>
        </p:spPr>
      </p:pic>
    </p:spTree>
    <p:extLst>
      <p:ext uri="{BB962C8B-B14F-4D97-AF65-F5344CB8AC3E}">
        <p14:creationId xmlns:p14="http://schemas.microsoft.com/office/powerpoint/2010/main" val="244303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E226D6-FDEF-4280-8219-E1462F4D8DAB}"/>
              </a:ext>
            </a:extLst>
          </p:cNvPr>
          <p:cNvPicPr>
            <a:picLocks noGrp="1" noChangeAspect="1"/>
          </p:cNvPicPr>
          <p:nvPr>
            <p:ph idx="1"/>
          </p:nvPr>
        </p:nvPicPr>
        <p:blipFill>
          <a:blip r:embed="rId2"/>
          <a:stretch>
            <a:fillRect/>
          </a:stretch>
        </p:blipFill>
        <p:spPr>
          <a:xfrm>
            <a:off x="2187363" y="1443964"/>
            <a:ext cx="7817273" cy="4351338"/>
          </a:xfrm>
        </p:spPr>
      </p:pic>
    </p:spTree>
    <p:extLst>
      <p:ext uri="{BB962C8B-B14F-4D97-AF65-F5344CB8AC3E}">
        <p14:creationId xmlns:p14="http://schemas.microsoft.com/office/powerpoint/2010/main" val="530895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5611-C275-4572-B181-2C0C8BEB4320}"/>
              </a:ext>
            </a:extLst>
          </p:cNvPr>
          <p:cNvSpPr>
            <a:spLocks noGrp="1"/>
          </p:cNvSpPr>
          <p:nvPr>
            <p:ph type="title"/>
          </p:nvPr>
        </p:nvSpPr>
        <p:spPr/>
        <p:txBody>
          <a:bodyPr/>
          <a:lstStyle/>
          <a:p>
            <a:r>
              <a:rPr lang="en-US" dirty="0"/>
              <a:t>Pig Commands Ex</a:t>
            </a:r>
            <a:endParaRPr lang="en-IN" dirty="0"/>
          </a:p>
        </p:txBody>
      </p:sp>
      <p:pic>
        <p:nvPicPr>
          <p:cNvPr id="5" name="Content Placeholder 4">
            <a:extLst>
              <a:ext uri="{FF2B5EF4-FFF2-40B4-BE49-F238E27FC236}">
                <a16:creationId xmlns:a16="http://schemas.microsoft.com/office/drawing/2014/main" id="{484006E1-5354-41A0-B764-E3B9137C96EC}"/>
              </a:ext>
            </a:extLst>
          </p:cNvPr>
          <p:cNvPicPr>
            <a:picLocks noGrp="1" noChangeAspect="1"/>
          </p:cNvPicPr>
          <p:nvPr>
            <p:ph idx="1"/>
          </p:nvPr>
        </p:nvPicPr>
        <p:blipFill>
          <a:blip r:embed="rId2"/>
          <a:stretch>
            <a:fillRect/>
          </a:stretch>
        </p:blipFill>
        <p:spPr>
          <a:xfrm>
            <a:off x="2071687" y="2110581"/>
            <a:ext cx="8048625" cy="3781425"/>
          </a:xfrm>
        </p:spPr>
      </p:pic>
    </p:spTree>
    <p:extLst>
      <p:ext uri="{BB962C8B-B14F-4D97-AF65-F5344CB8AC3E}">
        <p14:creationId xmlns:p14="http://schemas.microsoft.com/office/powerpoint/2010/main" val="1339290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50A6-71D0-40AB-9DEE-15007A7BD19E}"/>
              </a:ext>
            </a:extLst>
          </p:cNvPr>
          <p:cNvSpPr>
            <a:spLocks noGrp="1"/>
          </p:cNvSpPr>
          <p:nvPr>
            <p:ph type="title"/>
          </p:nvPr>
        </p:nvSpPr>
        <p:spPr/>
        <p:txBody>
          <a:bodyPr>
            <a:normAutofit/>
          </a:bodyPr>
          <a:lstStyle/>
          <a:p>
            <a:r>
              <a:rPr lang="en-US" sz="1800" b="1" dirty="0"/>
              <a:t>Script Example</a:t>
            </a:r>
            <a:br>
              <a:rPr lang="en-US" sz="1800" dirty="0"/>
            </a:br>
            <a:r>
              <a:rPr lang="en-US" sz="1800" dirty="0"/>
              <a:t>Write pig script Calculate those employees who work less than 20 hours and display in descending order</a:t>
            </a:r>
            <a:endParaRPr lang="en-IN" sz="1800" dirty="0"/>
          </a:p>
        </p:txBody>
      </p:sp>
      <p:pic>
        <p:nvPicPr>
          <p:cNvPr id="5" name="Content Placeholder 4">
            <a:extLst>
              <a:ext uri="{FF2B5EF4-FFF2-40B4-BE49-F238E27FC236}">
                <a16:creationId xmlns:a16="http://schemas.microsoft.com/office/drawing/2014/main" id="{7F0D3933-996A-4604-A41B-361E43D556D2}"/>
              </a:ext>
            </a:extLst>
          </p:cNvPr>
          <p:cNvPicPr>
            <a:picLocks noGrp="1" noChangeAspect="1"/>
          </p:cNvPicPr>
          <p:nvPr>
            <p:ph idx="1"/>
          </p:nvPr>
        </p:nvPicPr>
        <p:blipFill>
          <a:blip r:embed="rId2"/>
          <a:stretch>
            <a:fillRect/>
          </a:stretch>
        </p:blipFill>
        <p:spPr>
          <a:xfrm>
            <a:off x="2695575" y="2139156"/>
            <a:ext cx="6800850" cy="3724275"/>
          </a:xfrm>
        </p:spPr>
      </p:pic>
    </p:spTree>
    <p:extLst>
      <p:ext uri="{BB962C8B-B14F-4D97-AF65-F5344CB8AC3E}">
        <p14:creationId xmlns:p14="http://schemas.microsoft.com/office/powerpoint/2010/main" val="4190736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69DBD-66EE-4B9A-8695-24A30E4F1F7D}"/>
              </a:ext>
            </a:extLst>
          </p:cNvPr>
          <p:cNvSpPr>
            <a:spLocks noGrp="1"/>
          </p:cNvSpPr>
          <p:nvPr>
            <p:ph type="title"/>
          </p:nvPr>
        </p:nvSpPr>
        <p:spPr/>
        <p:txBody>
          <a:bodyPr>
            <a:normAutofit/>
          </a:bodyPr>
          <a:lstStyle/>
          <a:p>
            <a:r>
              <a:rPr lang="en-US" sz="2800" dirty="0"/>
              <a:t>Write pig script Calculate those employees who work less than 20 hours and display in descending order</a:t>
            </a:r>
            <a:endParaRPr lang="en-IN" sz="2800" dirty="0"/>
          </a:p>
        </p:txBody>
      </p:sp>
      <p:pic>
        <p:nvPicPr>
          <p:cNvPr id="5" name="Content Placeholder 4">
            <a:extLst>
              <a:ext uri="{FF2B5EF4-FFF2-40B4-BE49-F238E27FC236}">
                <a16:creationId xmlns:a16="http://schemas.microsoft.com/office/drawing/2014/main" id="{CE99C716-F866-4EA2-892D-82ABBD92EA59}"/>
              </a:ext>
            </a:extLst>
          </p:cNvPr>
          <p:cNvPicPr>
            <a:picLocks noGrp="1" noChangeAspect="1"/>
          </p:cNvPicPr>
          <p:nvPr>
            <p:ph idx="1"/>
          </p:nvPr>
        </p:nvPicPr>
        <p:blipFill>
          <a:blip r:embed="rId2"/>
          <a:stretch>
            <a:fillRect/>
          </a:stretch>
        </p:blipFill>
        <p:spPr>
          <a:xfrm>
            <a:off x="1557337" y="2415381"/>
            <a:ext cx="9077325" cy="3171825"/>
          </a:xfrm>
        </p:spPr>
      </p:pic>
    </p:spTree>
    <p:extLst>
      <p:ext uri="{BB962C8B-B14F-4D97-AF65-F5344CB8AC3E}">
        <p14:creationId xmlns:p14="http://schemas.microsoft.com/office/powerpoint/2010/main" val="655351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598AC-5B00-4ACC-A311-6C112C1ADDA3}"/>
              </a:ext>
            </a:extLst>
          </p:cNvPr>
          <p:cNvSpPr>
            <a:spLocks noGrp="1"/>
          </p:cNvSpPr>
          <p:nvPr>
            <p:ph type="title"/>
          </p:nvPr>
        </p:nvSpPr>
        <p:spPr/>
        <p:txBody>
          <a:bodyPr/>
          <a:lstStyle/>
          <a:p>
            <a:r>
              <a:rPr lang="en-US" dirty="0"/>
              <a:t>Script </a:t>
            </a:r>
            <a:endParaRPr lang="en-IN" dirty="0"/>
          </a:p>
        </p:txBody>
      </p:sp>
      <p:pic>
        <p:nvPicPr>
          <p:cNvPr id="5" name="Content Placeholder 4">
            <a:extLst>
              <a:ext uri="{FF2B5EF4-FFF2-40B4-BE49-F238E27FC236}">
                <a16:creationId xmlns:a16="http://schemas.microsoft.com/office/drawing/2014/main" id="{9A528E8B-F14C-4FEE-845E-617100BD1D44}"/>
              </a:ext>
            </a:extLst>
          </p:cNvPr>
          <p:cNvPicPr>
            <a:picLocks noGrp="1" noChangeAspect="1"/>
          </p:cNvPicPr>
          <p:nvPr>
            <p:ph idx="1"/>
          </p:nvPr>
        </p:nvPicPr>
        <p:blipFill>
          <a:blip r:embed="rId2"/>
          <a:stretch>
            <a:fillRect/>
          </a:stretch>
        </p:blipFill>
        <p:spPr>
          <a:xfrm>
            <a:off x="2400300" y="2543969"/>
            <a:ext cx="7391400" cy="2914650"/>
          </a:xfrm>
        </p:spPr>
      </p:pic>
    </p:spTree>
    <p:extLst>
      <p:ext uri="{BB962C8B-B14F-4D97-AF65-F5344CB8AC3E}">
        <p14:creationId xmlns:p14="http://schemas.microsoft.com/office/powerpoint/2010/main" val="97454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91B59-A9AE-489D-B1D1-9AB761ADBD7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531BB5E-009E-4D4B-94E6-737F1DB98803}"/>
              </a:ext>
            </a:extLst>
          </p:cNvPr>
          <p:cNvPicPr>
            <a:picLocks noGrp="1" noChangeAspect="1"/>
          </p:cNvPicPr>
          <p:nvPr>
            <p:ph idx="1"/>
          </p:nvPr>
        </p:nvPicPr>
        <p:blipFill>
          <a:blip r:embed="rId2"/>
          <a:stretch>
            <a:fillRect/>
          </a:stretch>
        </p:blipFill>
        <p:spPr>
          <a:xfrm>
            <a:off x="1538287" y="2148681"/>
            <a:ext cx="9115425" cy="3705225"/>
          </a:xfrm>
        </p:spPr>
      </p:pic>
    </p:spTree>
    <p:extLst>
      <p:ext uri="{BB962C8B-B14F-4D97-AF65-F5344CB8AC3E}">
        <p14:creationId xmlns:p14="http://schemas.microsoft.com/office/powerpoint/2010/main" val="1356027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76F0F-5681-4478-A23D-74131BD85BE0}"/>
              </a:ext>
            </a:extLst>
          </p:cNvPr>
          <p:cNvSpPr>
            <a:spLocks noGrp="1"/>
          </p:cNvSpPr>
          <p:nvPr>
            <p:ph type="title"/>
          </p:nvPr>
        </p:nvSpPr>
        <p:spPr/>
        <p:txBody>
          <a:bodyPr/>
          <a:lstStyle/>
          <a:p>
            <a:r>
              <a:rPr lang="en-US" dirty="0"/>
              <a:t>Run </a:t>
            </a:r>
            <a:r>
              <a:rPr lang="en-US" dirty="0" err="1"/>
              <a:t>output.pig</a:t>
            </a:r>
            <a:endParaRPr lang="en-IN" dirty="0"/>
          </a:p>
        </p:txBody>
      </p:sp>
      <p:pic>
        <p:nvPicPr>
          <p:cNvPr id="5" name="Content Placeholder 4">
            <a:extLst>
              <a:ext uri="{FF2B5EF4-FFF2-40B4-BE49-F238E27FC236}">
                <a16:creationId xmlns:a16="http://schemas.microsoft.com/office/drawing/2014/main" id="{166E38B5-D5B0-43C3-BF88-E74DB3148E41}"/>
              </a:ext>
            </a:extLst>
          </p:cNvPr>
          <p:cNvPicPr>
            <a:picLocks noGrp="1" noChangeAspect="1"/>
          </p:cNvPicPr>
          <p:nvPr>
            <p:ph idx="1"/>
          </p:nvPr>
        </p:nvPicPr>
        <p:blipFill>
          <a:blip r:embed="rId2"/>
          <a:stretch>
            <a:fillRect/>
          </a:stretch>
        </p:blipFill>
        <p:spPr>
          <a:xfrm>
            <a:off x="1543050" y="2167731"/>
            <a:ext cx="9105900" cy="3667125"/>
          </a:xfrm>
        </p:spPr>
      </p:pic>
    </p:spTree>
    <p:extLst>
      <p:ext uri="{BB962C8B-B14F-4D97-AF65-F5344CB8AC3E}">
        <p14:creationId xmlns:p14="http://schemas.microsoft.com/office/powerpoint/2010/main" val="2899180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6CB1-29B1-4D7F-9A48-92382CA30E97}"/>
              </a:ext>
            </a:extLst>
          </p:cNvPr>
          <p:cNvSpPr>
            <a:spLocks noGrp="1"/>
          </p:cNvSpPr>
          <p:nvPr>
            <p:ph type="title"/>
          </p:nvPr>
        </p:nvSpPr>
        <p:spPr/>
        <p:txBody>
          <a:bodyPr/>
          <a:lstStyle/>
          <a:p>
            <a:r>
              <a:rPr lang="en-US" dirty="0"/>
              <a:t>Output</a:t>
            </a:r>
            <a:endParaRPr lang="en-IN" dirty="0"/>
          </a:p>
        </p:txBody>
      </p:sp>
      <p:pic>
        <p:nvPicPr>
          <p:cNvPr id="5" name="Content Placeholder 4">
            <a:extLst>
              <a:ext uri="{FF2B5EF4-FFF2-40B4-BE49-F238E27FC236}">
                <a16:creationId xmlns:a16="http://schemas.microsoft.com/office/drawing/2014/main" id="{903371B1-5490-48AF-A9D0-177E942BDC75}"/>
              </a:ext>
            </a:extLst>
          </p:cNvPr>
          <p:cNvPicPr>
            <a:picLocks noGrp="1" noChangeAspect="1"/>
          </p:cNvPicPr>
          <p:nvPr>
            <p:ph idx="1"/>
          </p:nvPr>
        </p:nvPicPr>
        <p:blipFill>
          <a:blip r:embed="rId2"/>
          <a:stretch>
            <a:fillRect/>
          </a:stretch>
        </p:blipFill>
        <p:spPr>
          <a:xfrm>
            <a:off x="1543050" y="2129631"/>
            <a:ext cx="9105900" cy="3743325"/>
          </a:xfrm>
        </p:spPr>
      </p:pic>
    </p:spTree>
    <p:extLst>
      <p:ext uri="{BB962C8B-B14F-4D97-AF65-F5344CB8AC3E}">
        <p14:creationId xmlns:p14="http://schemas.microsoft.com/office/powerpoint/2010/main" val="1934442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F301-80E8-4FCB-BCA2-B6226E729144}"/>
              </a:ext>
            </a:extLst>
          </p:cNvPr>
          <p:cNvSpPr>
            <a:spLocks noGrp="1"/>
          </p:cNvSpPr>
          <p:nvPr>
            <p:ph type="title"/>
          </p:nvPr>
        </p:nvSpPr>
        <p:spPr/>
        <p:txBody>
          <a:bodyPr/>
          <a:lstStyle/>
          <a:p>
            <a:r>
              <a:rPr lang="en-US" dirty="0"/>
              <a:t>Hive</a:t>
            </a:r>
            <a:endParaRPr lang="en-IN" dirty="0"/>
          </a:p>
        </p:txBody>
      </p:sp>
      <p:pic>
        <p:nvPicPr>
          <p:cNvPr id="5" name="Content Placeholder 4">
            <a:extLst>
              <a:ext uri="{FF2B5EF4-FFF2-40B4-BE49-F238E27FC236}">
                <a16:creationId xmlns:a16="http://schemas.microsoft.com/office/drawing/2014/main" id="{B7718D17-B405-4585-B3D4-1D30658F4A94}"/>
              </a:ext>
            </a:extLst>
          </p:cNvPr>
          <p:cNvPicPr>
            <a:picLocks noGrp="1" noChangeAspect="1"/>
          </p:cNvPicPr>
          <p:nvPr>
            <p:ph idx="1"/>
          </p:nvPr>
        </p:nvPicPr>
        <p:blipFill>
          <a:blip r:embed="rId2"/>
          <a:stretch>
            <a:fillRect/>
          </a:stretch>
        </p:blipFill>
        <p:spPr>
          <a:xfrm>
            <a:off x="3234015" y="1825625"/>
            <a:ext cx="5723970" cy="4351338"/>
          </a:xfrm>
        </p:spPr>
      </p:pic>
    </p:spTree>
    <p:extLst>
      <p:ext uri="{BB962C8B-B14F-4D97-AF65-F5344CB8AC3E}">
        <p14:creationId xmlns:p14="http://schemas.microsoft.com/office/powerpoint/2010/main" val="4269949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33B1F1-A46F-484C-B54F-9934FB41BCED}"/>
              </a:ext>
            </a:extLst>
          </p:cNvPr>
          <p:cNvPicPr>
            <a:picLocks noGrp="1" noChangeAspect="1"/>
          </p:cNvPicPr>
          <p:nvPr>
            <p:ph idx="1"/>
          </p:nvPr>
        </p:nvPicPr>
        <p:blipFill>
          <a:blip r:embed="rId2"/>
          <a:stretch>
            <a:fillRect/>
          </a:stretch>
        </p:blipFill>
        <p:spPr>
          <a:xfrm>
            <a:off x="3086100" y="1867694"/>
            <a:ext cx="6019800" cy="4267200"/>
          </a:xfrm>
        </p:spPr>
      </p:pic>
    </p:spTree>
    <p:extLst>
      <p:ext uri="{BB962C8B-B14F-4D97-AF65-F5344CB8AC3E}">
        <p14:creationId xmlns:p14="http://schemas.microsoft.com/office/powerpoint/2010/main" val="62700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D8F2CB-D463-4D28-9AB1-BEE8DE1544F4}"/>
              </a:ext>
            </a:extLst>
          </p:cNvPr>
          <p:cNvPicPr>
            <a:picLocks noGrp="1" noChangeAspect="1"/>
          </p:cNvPicPr>
          <p:nvPr>
            <p:ph idx="1"/>
          </p:nvPr>
        </p:nvPicPr>
        <p:blipFill>
          <a:blip r:embed="rId2"/>
          <a:stretch>
            <a:fillRect/>
          </a:stretch>
        </p:blipFill>
        <p:spPr>
          <a:xfrm>
            <a:off x="2214562" y="2086769"/>
            <a:ext cx="7762875" cy="3829050"/>
          </a:xfrm>
        </p:spPr>
      </p:pic>
    </p:spTree>
    <p:extLst>
      <p:ext uri="{BB962C8B-B14F-4D97-AF65-F5344CB8AC3E}">
        <p14:creationId xmlns:p14="http://schemas.microsoft.com/office/powerpoint/2010/main" val="21119197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70CC3C-0C3D-4C89-A4EB-15CB5FC19860}"/>
              </a:ext>
            </a:extLst>
          </p:cNvPr>
          <p:cNvPicPr>
            <a:picLocks noGrp="1" noChangeAspect="1"/>
          </p:cNvPicPr>
          <p:nvPr>
            <p:ph idx="1"/>
          </p:nvPr>
        </p:nvPicPr>
        <p:blipFill>
          <a:blip r:embed="rId2"/>
          <a:stretch>
            <a:fillRect/>
          </a:stretch>
        </p:blipFill>
        <p:spPr>
          <a:xfrm>
            <a:off x="2400464" y="1825625"/>
            <a:ext cx="7391071" cy="4351338"/>
          </a:xfrm>
        </p:spPr>
      </p:pic>
    </p:spTree>
    <p:extLst>
      <p:ext uri="{BB962C8B-B14F-4D97-AF65-F5344CB8AC3E}">
        <p14:creationId xmlns:p14="http://schemas.microsoft.com/office/powerpoint/2010/main" val="25891541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1CE01-C8B9-4C73-B3DF-BFA9AD2385F1}"/>
              </a:ext>
            </a:extLst>
          </p:cNvPr>
          <p:cNvSpPr>
            <a:spLocks noGrp="1"/>
          </p:cNvSpPr>
          <p:nvPr>
            <p:ph type="title"/>
          </p:nvPr>
        </p:nvSpPr>
        <p:spPr/>
        <p:txBody>
          <a:bodyPr/>
          <a:lstStyle/>
          <a:p>
            <a:r>
              <a:rPr lang="en-US" dirty="0"/>
              <a:t>Hive Data Flow</a:t>
            </a:r>
            <a:endParaRPr lang="en-IN" dirty="0"/>
          </a:p>
        </p:txBody>
      </p:sp>
      <p:pic>
        <p:nvPicPr>
          <p:cNvPr id="5" name="Content Placeholder 4">
            <a:extLst>
              <a:ext uri="{FF2B5EF4-FFF2-40B4-BE49-F238E27FC236}">
                <a16:creationId xmlns:a16="http://schemas.microsoft.com/office/drawing/2014/main" id="{ED9E1AAF-AD83-400E-93E0-126CA7CC56C4}"/>
              </a:ext>
            </a:extLst>
          </p:cNvPr>
          <p:cNvPicPr>
            <a:picLocks noGrp="1" noChangeAspect="1"/>
          </p:cNvPicPr>
          <p:nvPr>
            <p:ph idx="1"/>
          </p:nvPr>
        </p:nvPicPr>
        <p:blipFill>
          <a:blip r:embed="rId2"/>
          <a:stretch>
            <a:fillRect/>
          </a:stretch>
        </p:blipFill>
        <p:spPr>
          <a:xfrm>
            <a:off x="1517287" y="1825625"/>
            <a:ext cx="9157426" cy="4351338"/>
          </a:xfrm>
        </p:spPr>
      </p:pic>
    </p:spTree>
    <p:extLst>
      <p:ext uri="{BB962C8B-B14F-4D97-AF65-F5344CB8AC3E}">
        <p14:creationId xmlns:p14="http://schemas.microsoft.com/office/powerpoint/2010/main" val="3737969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746591-C89D-4A61-AD76-310CC854A348}"/>
              </a:ext>
            </a:extLst>
          </p:cNvPr>
          <p:cNvPicPr>
            <a:picLocks noGrp="1" noChangeAspect="1"/>
          </p:cNvPicPr>
          <p:nvPr>
            <p:ph idx="1"/>
          </p:nvPr>
        </p:nvPicPr>
        <p:blipFill>
          <a:blip r:embed="rId2"/>
          <a:stretch>
            <a:fillRect/>
          </a:stretch>
        </p:blipFill>
        <p:spPr>
          <a:xfrm>
            <a:off x="1772319" y="1825625"/>
            <a:ext cx="8647362" cy="4351338"/>
          </a:xfrm>
        </p:spPr>
      </p:pic>
    </p:spTree>
    <p:extLst>
      <p:ext uri="{BB962C8B-B14F-4D97-AF65-F5344CB8AC3E}">
        <p14:creationId xmlns:p14="http://schemas.microsoft.com/office/powerpoint/2010/main" val="2909966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465560-B621-4296-A240-F2FAD142A189}"/>
              </a:ext>
            </a:extLst>
          </p:cNvPr>
          <p:cNvPicPr>
            <a:picLocks noGrp="1" noChangeAspect="1"/>
          </p:cNvPicPr>
          <p:nvPr>
            <p:ph idx="1"/>
          </p:nvPr>
        </p:nvPicPr>
        <p:blipFill>
          <a:blip r:embed="rId2"/>
          <a:stretch>
            <a:fillRect/>
          </a:stretch>
        </p:blipFill>
        <p:spPr>
          <a:xfrm>
            <a:off x="1578980" y="1825625"/>
            <a:ext cx="9034040" cy="4351338"/>
          </a:xfrm>
        </p:spPr>
      </p:pic>
    </p:spTree>
    <p:extLst>
      <p:ext uri="{BB962C8B-B14F-4D97-AF65-F5344CB8AC3E}">
        <p14:creationId xmlns:p14="http://schemas.microsoft.com/office/powerpoint/2010/main" val="2423654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3CBE9-86E8-4514-B05F-E7CCBEA9F687}"/>
              </a:ext>
            </a:extLst>
          </p:cNvPr>
          <p:cNvPicPr>
            <a:picLocks noChangeAspect="1"/>
          </p:cNvPicPr>
          <p:nvPr/>
        </p:nvPicPr>
        <p:blipFill>
          <a:blip r:embed="rId2"/>
          <a:stretch>
            <a:fillRect/>
          </a:stretch>
        </p:blipFill>
        <p:spPr>
          <a:xfrm>
            <a:off x="1347787" y="966787"/>
            <a:ext cx="9496425" cy="4924425"/>
          </a:xfrm>
          <a:prstGeom prst="rect">
            <a:avLst/>
          </a:prstGeom>
        </p:spPr>
      </p:pic>
    </p:spTree>
    <p:extLst>
      <p:ext uri="{BB962C8B-B14F-4D97-AF65-F5344CB8AC3E}">
        <p14:creationId xmlns:p14="http://schemas.microsoft.com/office/powerpoint/2010/main" val="502320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163C237-0365-4C0D-B11E-9556C80BAF2B}"/>
              </a:ext>
            </a:extLst>
          </p:cNvPr>
          <p:cNvPicPr>
            <a:picLocks noGrp="1" noChangeAspect="1"/>
          </p:cNvPicPr>
          <p:nvPr>
            <p:ph idx="1"/>
          </p:nvPr>
        </p:nvPicPr>
        <p:blipFill>
          <a:blip r:embed="rId2"/>
          <a:stretch>
            <a:fillRect/>
          </a:stretch>
        </p:blipFill>
        <p:spPr>
          <a:xfrm>
            <a:off x="1563743" y="1825625"/>
            <a:ext cx="9064514" cy="4351338"/>
          </a:xfrm>
        </p:spPr>
      </p:pic>
    </p:spTree>
    <p:extLst>
      <p:ext uri="{BB962C8B-B14F-4D97-AF65-F5344CB8AC3E}">
        <p14:creationId xmlns:p14="http://schemas.microsoft.com/office/powerpoint/2010/main" val="1828450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2C98D9-9D69-41EE-8A39-CCC371537479}"/>
              </a:ext>
            </a:extLst>
          </p:cNvPr>
          <p:cNvPicPr>
            <a:picLocks noGrp="1" noChangeAspect="1"/>
          </p:cNvPicPr>
          <p:nvPr>
            <p:ph idx="1"/>
          </p:nvPr>
        </p:nvPicPr>
        <p:blipFill>
          <a:blip r:embed="rId2"/>
          <a:stretch>
            <a:fillRect/>
          </a:stretch>
        </p:blipFill>
        <p:spPr>
          <a:xfrm>
            <a:off x="2686050" y="2367756"/>
            <a:ext cx="6819900" cy="3267075"/>
          </a:xfrm>
        </p:spPr>
      </p:pic>
    </p:spTree>
    <p:extLst>
      <p:ext uri="{BB962C8B-B14F-4D97-AF65-F5344CB8AC3E}">
        <p14:creationId xmlns:p14="http://schemas.microsoft.com/office/powerpoint/2010/main" val="597606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77D88C-ABDE-4AA3-8283-854D21607B6B}"/>
              </a:ext>
            </a:extLst>
          </p:cNvPr>
          <p:cNvPicPr>
            <a:picLocks noGrp="1" noChangeAspect="1"/>
          </p:cNvPicPr>
          <p:nvPr>
            <p:ph idx="1"/>
          </p:nvPr>
        </p:nvPicPr>
        <p:blipFill>
          <a:blip r:embed="rId2"/>
          <a:stretch>
            <a:fillRect/>
          </a:stretch>
        </p:blipFill>
        <p:spPr>
          <a:xfrm>
            <a:off x="2681287" y="2353469"/>
            <a:ext cx="6829425" cy="3295650"/>
          </a:xfrm>
        </p:spPr>
      </p:pic>
    </p:spTree>
    <p:extLst>
      <p:ext uri="{BB962C8B-B14F-4D97-AF65-F5344CB8AC3E}">
        <p14:creationId xmlns:p14="http://schemas.microsoft.com/office/powerpoint/2010/main" val="4399299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1C855A-C469-4D21-87DD-90F089BAAFC2}"/>
              </a:ext>
            </a:extLst>
          </p:cNvPr>
          <p:cNvPicPr>
            <a:picLocks noGrp="1" noChangeAspect="1"/>
          </p:cNvPicPr>
          <p:nvPr>
            <p:ph idx="1"/>
          </p:nvPr>
        </p:nvPicPr>
        <p:blipFill>
          <a:blip r:embed="rId2"/>
          <a:stretch>
            <a:fillRect/>
          </a:stretch>
        </p:blipFill>
        <p:spPr>
          <a:xfrm>
            <a:off x="2700337" y="2377281"/>
            <a:ext cx="6791325" cy="3248025"/>
          </a:xfrm>
        </p:spPr>
      </p:pic>
    </p:spTree>
    <p:extLst>
      <p:ext uri="{BB962C8B-B14F-4D97-AF65-F5344CB8AC3E}">
        <p14:creationId xmlns:p14="http://schemas.microsoft.com/office/powerpoint/2010/main" val="18419959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4F22A2-F8A3-4FC2-BD39-87AB6D9DCF3A}"/>
              </a:ext>
            </a:extLst>
          </p:cNvPr>
          <p:cNvSpPr>
            <a:spLocks noGrp="1"/>
          </p:cNvSpPr>
          <p:nvPr>
            <p:ph idx="1"/>
          </p:nvPr>
        </p:nvSpPr>
        <p:spPr/>
        <p:txBody>
          <a:bodyPr>
            <a:normAutofit/>
          </a:bodyPr>
          <a:lstStyle/>
          <a:p>
            <a:pPr marL="0" indent="0">
              <a:buNone/>
            </a:pPr>
            <a:r>
              <a:rPr lang="en-US" sz="1600" dirty="0"/>
              <a:t>INTERNAL OR MANAGED TABLE				        EXTERNAL TABLE</a:t>
            </a:r>
          </a:p>
          <a:p>
            <a:pPr marL="0" indent="0">
              <a:buNone/>
            </a:pPr>
            <a:r>
              <a:rPr lang="en-US" sz="1600" dirty="0"/>
              <a:t>1.By default, Hive creates an Internal or Managed Table.	1.Use EXTERNAL option/clause to create an external table</a:t>
            </a:r>
          </a:p>
          <a:p>
            <a:pPr marL="0" indent="0">
              <a:buNone/>
            </a:pPr>
            <a:r>
              <a:rPr lang="en-US" sz="1600" dirty="0"/>
              <a:t>2.Hive owns the metadata, table data by managing the 		2.Hive manages the table metadata but not the underlying file.						    lifecycle of the table.</a:t>
            </a:r>
          </a:p>
          <a:p>
            <a:pPr marL="0" indent="0">
              <a:buNone/>
            </a:pPr>
            <a:r>
              <a:rPr lang="en-US" sz="1600" dirty="0"/>
              <a:t>3.Dropping an Internal table drops metadata from Hive 		3.Dropping an external table drops just metadata from  Meta store and files from HDFS.				     Meta store with out touching actual file on HDFS.</a:t>
            </a:r>
          </a:p>
          <a:p>
            <a:pPr marL="0" indent="0">
              <a:buNone/>
            </a:pPr>
            <a:r>
              <a:rPr lang="en-US" sz="1600" dirty="0"/>
              <a:t>4.Hive supports ARCHIVE, UNARCHIVE, TRUNCATE, 		4.Not supported.</a:t>
            </a:r>
          </a:p>
          <a:p>
            <a:pPr marL="0" indent="0">
              <a:buNone/>
            </a:pPr>
            <a:r>
              <a:rPr lang="en-US" sz="1600" dirty="0"/>
              <a:t>  MERGE, CONCATENATE operations.</a:t>
            </a:r>
            <a:endParaRPr lang="en-IN" sz="1600" dirty="0"/>
          </a:p>
        </p:txBody>
      </p:sp>
    </p:spTree>
    <p:extLst>
      <p:ext uri="{BB962C8B-B14F-4D97-AF65-F5344CB8AC3E}">
        <p14:creationId xmlns:p14="http://schemas.microsoft.com/office/powerpoint/2010/main" val="113067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BDEC66-0095-4555-BCF4-F30DF3DFF499}"/>
              </a:ext>
            </a:extLst>
          </p:cNvPr>
          <p:cNvPicPr>
            <a:picLocks noGrp="1" noChangeAspect="1"/>
          </p:cNvPicPr>
          <p:nvPr>
            <p:ph idx="1"/>
          </p:nvPr>
        </p:nvPicPr>
        <p:blipFill>
          <a:blip r:embed="rId2"/>
          <a:stretch>
            <a:fillRect/>
          </a:stretch>
        </p:blipFill>
        <p:spPr>
          <a:xfrm>
            <a:off x="2212904" y="1825625"/>
            <a:ext cx="7766192" cy="4351338"/>
          </a:xfrm>
        </p:spPr>
      </p:pic>
    </p:spTree>
    <p:extLst>
      <p:ext uri="{BB962C8B-B14F-4D97-AF65-F5344CB8AC3E}">
        <p14:creationId xmlns:p14="http://schemas.microsoft.com/office/powerpoint/2010/main" val="39828582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F2BDB3-9D1E-457F-9BB2-20344CC354E9}"/>
              </a:ext>
            </a:extLst>
          </p:cNvPr>
          <p:cNvPicPr>
            <a:picLocks noGrp="1" noChangeAspect="1"/>
          </p:cNvPicPr>
          <p:nvPr>
            <p:ph idx="1"/>
          </p:nvPr>
        </p:nvPicPr>
        <p:blipFill>
          <a:blip r:embed="rId2"/>
          <a:stretch>
            <a:fillRect/>
          </a:stretch>
        </p:blipFill>
        <p:spPr>
          <a:xfrm>
            <a:off x="3278845" y="1825625"/>
            <a:ext cx="5634309" cy="4351338"/>
          </a:xfrm>
        </p:spPr>
      </p:pic>
    </p:spTree>
    <p:extLst>
      <p:ext uri="{BB962C8B-B14F-4D97-AF65-F5344CB8AC3E}">
        <p14:creationId xmlns:p14="http://schemas.microsoft.com/office/powerpoint/2010/main" val="36948563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DF730D0-BD5C-4F23-BEA6-BDF591B70469}"/>
              </a:ext>
            </a:extLst>
          </p:cNvPr>
          <p:cNvPicPr>
            <a:picLocks noGrp="1" noChangeAspect="1"/>
          </p:cNvPicPr>
          <p:nvPr>
            <p:ph idx="1"/>
          </p:nvPr>
        </p:nvPicPr>
        <p:blipFill>
          <a:blip r:embed="rId2"/>
          <a:stretch>
            <a:fillRect/>
          </a:stretch>
        </p:blipFill>
        <p:spPr>
          <a:xfrm>
            <a:off x="3289118" y="1825625"/>
            <a:ext cx="5613763" cy="4351338"/>
          </a:xfrm>
        </p:spPr>
      </p:pic>
    </p:spTree>
    <p:extLst>
      <p:ext uri="{BB962C8B-B14F-4D97-AF65-F5344CB8AC3E}">
        <p14:creationId xmlns:p14="http://schemas.microsoft.com/office/powerpoint/2010/main" val="3634961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ECDAC8-DF17-48FE-AE03-10913880ABEF}"/>
              </a:ext>
            </a:extLst>
          </p:cNvPr>
          <p:cNvPicPr>
            <a:picLocks noGrp="1" noChangeAspect="1"/>
          </p:cNvPicPr>
          <p:nvPr>
            <p:ph idx="1"/>
          </p:nvPr>
        </p:nvPicPr>
        <p:blipFill>
          <a:blip r:embed="rId2"/>
          <a:stretch>
            <a:fillRect/>
          </a:stretch>
        </p:blipFill>
        <p:spPr>
          <a:xfrm>
            <a:off x="1871662" y="1943894"/>
            <a:ext cx="8448675" cy="4114800"/>
          </a:xfrm>
        </p:spPr>
      </p:pic>
    </p:spTree>
    <p:extLst>
      <p:ext uri="{BB962C8B-B14F-4D97-AF65-F5344CB8AC3E}">
        <p14:creationId xmlns:p14="http://schemas.microsoft.com/office/powerpoint/2010/main" val="1439739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25AE62-CD61-49C1-9E0C-B9223101230D}"/>
              </a:ext>
            </a:extLst>
          </p:cNvPr>
          <p:cNvPicPr>
            <a:picLocks noGrp="1" noChangeAspect="1"/>
          </p:cNvPicPr>
          <p:nvPr>
            <p:ph idx="1"/>
          </p:nvPr>
        </p:nvPicPr>
        <p:blipFill>
          <a:blip r:embed="rId2"/>
          <a:stretch>
            <a:fillRect/>
          </a:stretch>
        </p:blipFill>
        <p:spPr>
          <a:xfrm>
            <a:off x="1871662" y="1901031"/>
            <a:ext cx="8448675" cy="4200525"/>
          </a:xfrm>
        </p:spPr>
      </p:pic>
    </p:spTree>
    <p:extLst>
      <p:ext uri="{BB962C8B-B14F-4D97-AF65-F5344CB8AC3E}">
        <p14:creationId xmlns:p14="http://schemas.microsoft.com/office/powerpoint/2010/main" val="2980608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C783-0E69-4828-A828-C45167742950}"/>
              </a:ext>
            </a:extLst>
          </p:cNvPr>
          <p:cNvSpPr>
            <a:spLocks noGrp="1"/>
          </p:cNvSpPr>
          <p:nvPr>
            <p:ph type="title"/>
          </p:nvPr>
        </p:nvSpPr>
        <p:spPr/>
        <p:txBody>
          <a:bodyPr/>
          <a:lstStyle/>
          <a:p>
            <a:r>
              <a:rPr lang="en-US" dirty="0"/>
              <a:t>Aginity Pro</a:t>
            </a:r>
            <a:endParaRPr lang="en-IN" dirty="0"/>
          </a:p>
        </p:txBody>
      </p:sp>
      <p:pic>
        <p:nvPicPr>
          <p:cNvPr id="5" name="Content Placeholder 4">
            <a:extLst>
              <a:ext uri="{FF2B5EF4-FFF2-40B4-BE49-F238E27FC236}">
                <a16:creationId xmlns:a16="http://schemas.microsoft.com/office/drawing/2014/main" id="{5524A3D4-27EA-49E1-8A29-7F4607BE463E}"/>
              </a:ext>
            </a:extLst>
          </p:cNvPr>
          <p:cNvPicPr>
            <a:picLocks noGrp="1" noChangeAspect="1"/>
          </p:cNvPicPr>
          <p:nvPr>
            <p:ph idx="1"/>
          </p:nvPr>
        </p:nvPicPr>
        <p:blipFill>
          <a:blip r:embed="rId2"/>
          <a:stretch>
            <a:fillRect/>
          </a:stretch>
        </p:blipFill>
        <p:spPr>
          <a:xfrm>
            <a:off x="2123039" y="1825625"/>
            <a:ext cx="7945921" cy="4351338"/>
          </a:xfrm>
        </p:spPr>
      </p:pic>
    </p:spTree>
    <p:extLst>
      <p:ext uri="{BB962C8B-B14F-4D97-AF65-F5344CB8AC3E}">
        <p14:creationId xmlns:p14="http://schemas.microsoft.com/office/powerpoint/2010/main" val="1569592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FF6A-7EFB-4B55-B91E-F242C4BE924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0236AE7-1956-4694-A51D-555DE9BD39B7}"/>
              </a:ext>
            </a:extLst>
          </p:cNvPr>
          <p:cNvPicPr>
            <a:picLocks noGrp="1" noChangeAspect="1"/>
          </p:cNvPicPr>
          <p:nvPr>
            <p:ph idx="1"/>
          </p:nvPr>
        </p:nvPicPr>
        <p:blipFill>
          <a:blip r:embed="rId2"/>
          <a:stretch>
            <a:fillRect/>
          </a:stretch>
        </p:blipFill>
        <p:spPr>
          <a:xfrm>
            <a:off x="1620469" y="1825625"/>
            <a:ext cx="8951061" cy="4351338"/>
          </a:xfrm>
        </p:spPr>
      </p:pic>
    </p:spTree>
    <p:extLst>
      <p:ext uri="{BB962C8B-B14F-4D97-AF65-F5344CB8AC3E}">
        <p14:creationId xmlns:p14="http://schemas.microsoft.com/office/powerpoint/2010/main" val="3173253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60A492-A236-4744-9C8A-C7D64BA1A1D6}"/>
              </a:ext>
            </a:extLst>
          </p:cNvPr>
          <p:cNvPicPr>
            <a:picLocks noGrp="1" noChangeAspect="1"/>
          </p:cNvPicPr>
          <p:nvPr>
            <p:ph idx="1"/>
          </p:nvPr>
        </p:nvPicPr>
        <p:blipFill>
          <a:blip r:embed="rId2"/>
          <a:stretch>
            <a:fillRect/>
          </a:stretch>
        </p:blipFill>
        <p:spPr>
          <a:xfrm>
            <a:off x="1634964" y="1825625"/>
            <a:ext cx="8922071" cy="4351338"/>
          </a:xfrm>
        </p:spPr>
      </p:pic>
    </p:spTree>
    <p:extLst>
      <p:ext uri="{BB962C8B-B14F-4D97-AF65-F5344CB8AC3E}">
        <p14:creationId xmlns:p14="http://schemas.microsoft.com/office/powerpoint/2010/main" val="3750651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6D091-BE83-4E23-A7D0-CD0D31B3D75D}"/>
              </a:ext>
            </a:extLst>
          </p:cNvPr>
          <p:cNvSpPr>
            <a:spLocks noGrp="1"/>
          </p:cNvSpPr>
          <p:nvPr>
            <p:ph type="title"/>
          </p:nvPr>
        </p:nvSpPr>
        <p:spPr>
          <a:xfrm>
            <a:off x="638175" y="3003550"/>
            <a:ext cx="10515600" cy="1325563"/>
          </a:xfrm>
        </p:spPr>
        <p:txBody>
          <a:bodyPr/>
          <a:lstStyle/>
          <a:p>
            <a:r>
              <a:rPr lang="en-US" dirty="0"/>
              <a:t>                                  END</a:t>
            </a:r>
            <a:endParaRPr lang="en-IN" dirty="0"/>
          </a:p>
        </p:txBody>
      </p:sp>
    </p:spTree>
    <p:extLst>
      <p:ext uri="{BB962C8B-B14F-4D97-AF65-F5344CB8AC3E}">
        <p14:creationId xmlns:p14="http://schemas.microsoft.com/office/powerpoint/2010/main" val="1386503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5928018-2F89-486F-80F5-71D7C7E14639}"/>
              </a:ext>
            </a:extLst>
          </p:cNvPr>
          <p:cNvPicPr>
            <a:picLocks noGrp="1" noChangeAspect="1"/>
          </p:cNvPicPr>
          <p:nvPr>
            <p:ph idx="1"/>
          </p:nvPr>
        </p:nvPicPr>
        <p:blipFill>
          <a:blip r:embed="rId2"/>
          <a:stretch>
            <a:fillRect/>
          </a:stretch>
        </p:blipFill>
        <p:spPr>
          <a:xfrm>
            <a:off x="2214562" y="1829594"/>
            <a:ext cx="7762875" cy="4343400"/>
          </a:xfrm>
        </p:spPr>
      </p:pic>
    </p:spTree>
    <p:extLst>
      <p:ext uri="{BB962C8B-B14F-4D97-AF65-F5344CB8AC3E}">
        <p14:creationId xmlns:p14="http://schemas.microsoft.com/office/powerpoint/2010/main" val="297519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8124AB-F537-4213-9301-E3A2F627587F}"/>
              </a:ext>
            </a:extLst>
          </p:cNvPr>
          <p:cNvPicPr>
            <a:picLocks noGrp="1" noChangeAspect="1"/>
          </p:cNvPicPr>
          <p:nvPr>
            <p:ph idx="1"/>
          </p:nvPr>
        </p:nvPicPr>
        <p:blipFill>
          <a:blip r:embed="rId2"/>
          <a:stretch>
            <a:fillRect/>
          </a:stretch>
        </p:blipFill>
        <p:spPr>
          <a:xfrm>
            <a:off x="2262187" y="1901031"/>
            <a:ext cx="7667625" cy="4200525"/>
          </a:xfrm>
        </p:spPr>
      </p:pic>
    </p:spTree>
    <p:extLst>
      <p:ext uri="{BB962C8B-B14F-4D97-AF65-F5344CB8AC3E}">
        <p14:creationId xmlns:p14="http://schemas.microsoft.com/office/powerpoint/2010/main" val="2295136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21544</TotalTime>
  <Words>407</Words>
  <Application>Microsoft Office PowerPoint</Application>
  <PresentationFormat>Widescreen</PresentationFormat>
  <Paragraphs>42</Paragraphs>
  <Slides>77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77</vt:i4>
      </vt:variant>
    </vt:vector>
  </HeadingPairs>
  <TitlesOfParts>
    <vt:vector size="81" baseType="lpstr">
      <vt:lpstr>Arial</vt:lpstr>
      <vt:lpstr>Calibri</vt:lpstr>
      <vt:lpstr>Calibri Light</vt:lpstr>
      <vt:lpstr>Office Theme</vt:lpstr>
      <vt:lpstr>Bigdata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Hadoop 1 block size is 64MB In Hadoop 2 block size 128 MB</vt:lpstr>
      <vt:lpstr>PowerPoint Presentation</vt:lpstr>
      <vt:lpstr>PowerPoint Presentation</vt:lpstr>
      <vt:lpstr>Example</vt:lpstr>
      <vt:lpstr>Continue….</vt:lpstr>
      <vt:lpstr>Word Count Example</vt:lpstr>
      <vt:lpstr>How to test Map reduce Job created in python</vt:lpstr>
      <vt:lpstr>Win Scp – it is used to copy files from widows to unix and vice-versa</vt:lpstr>
      <vt:lpstr>WinSCP</vt:lpstr>
      <vt:lpstr>Mapper Script</vt:lpstr>
      <vt:lpstr>Reducer Script</vt:lpstr>
      <vt:lpstr>PowerPoint Presentation</vt:lpstr>
      <vt:lpstr>Hadoop jar file Location</vt:lpstr>
      <vt:lpstr>Using Hadoop terminal by using Hadoop commands </vt:lpstr>
      <vt:lpstr>PowerPoint Presentation</vt:lpstr>
      <vt:lpstr>PowerPoint Presentation</vt:lpstr>
      <vt:lpstr>PowerPoint Presentation</vt:lpstr>
      <vt:lpstr>PowerPoint Presentation</vt:lpstr>
      <vt:lpstr>In Hadoop 2.x from onwards which supports YARN . Which helps to connect with different application like pig, Hive etc.  Because Of YARN only it is possible to built an Apache Hadoop Ecosystem.</vt:lpstr>
      <vt:lpstr>PowerPoint Presentation</vt:lpstr>
      <vt:lpstr>HDFS Commands</vt:lpstr>
      <vt:lpstr>HDFS Commands To Operate any Hadoop commands we need to use always hdfs dfs –command  1.JPS(Java Processes Status) JPS will show whether all the Hadoop services are up and running or not and print all the Hadoop processes.</vt:lpstr>
      <vt:lpstr>2.Fsck(File System Check)  Check the health of HDFS</vt:lpstr>
      <vt:lpstr>PowerPoint Presentation</vt:lpstr>
      <vt:lpstr>PowerPoint Presentation</vt:lpstr>
      <vt:lpstr>Pig Overview</vt:lpstr>
      <vt:lpstr>Pig Features </vt:lpstr>
      <vt:lpstr>Pig v/s Map Reduce</vt:lpstr>
      <vt:lpstr>Pig Architecture </vt:lpstr>
      <vt:lpstr>Continue…</vt:lpstr>
      <vt:lpstr>Pig Execution mode</vt:lpstr>
      <vt:lpstr>Basic Commands</vt:lpstr>
      <vt:lpstr>Pig Data Types</vt:lpstr>
      <vt:lpstr>Complex Data Type</vt:lpstr>
      <vt:lpstr>PowerPoint Presentation</vt:lpstr>
      <vt:lpstr>Pig Commands Ex</vt:lpstr>
      <vt:lpstr>Script Example Write pig script Calculate those employees who work less than 20 hours and display in descending order</vt:lpstr>
      <vt:lpstr>Write pig script Calculate those employees who work less than 20 hours and display in descending order</vt:lpstr>
      <vt:lpstr>Script </vt:lpstr>
      <vt:lpstr>PowerPoint Presentation</vt:lpstr>
      <vt:lpstr>Run output.pig</vt:lpstr>
      <vt:lpstr>Output</vt:lpstr>
      <vt:lpstr>Hive</vt:lpstr>
      <vt:lpstr>PowerPoint Presentation</vt:lpstr>
      <vt:lpstr>PowerPoint Presentation</vt:lpstr>
      <vt:lpstr>Hive Data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Aginity Pro</vt:lpstr>
      <vt:lpstr>PowerPoint Presentation</vt:lpstr>
      <vt:lpstr>PowerPoint Presentation</vt:lpstr>
      <vt:lpstr>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Bigdata </dc:title>
  <dc:creator>Digambar</dc:creator>
  <cp:lastModifiedBy>Digambar</cp:lastModifiedBy>
  <cp:revision>67</cp:revision>
  <dcterms:created xsi:type="dcterms:W3CDTF">2021-11-16T11:44:04Z</dcterms:created>
  <dcterms:modified xsi:type="dcterms:W3CDTF">2022-04-03T15:16:22Z</dcterms:modified>
</cp:coreProperties>
</file>